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81" r:id="rId5"/>
    <p:sldId id="302" r:id="rId6"/>
    <p:sldId id="319" r:id="rId7"/>
    <p:sldId id="318" r:id="rId8"/>
    <p:sldId id="284" r:id="rId9"/>
    <p:sldId id="278" r:id="rId10"/>
    <p:sldId id="273" r:id="rId11"/>
    <p:sldId id="261" r:id="rId12"/>
    <p:sldId id="295" r:id="rId13"/>
    <p:sldId id="296" r:id="rId14"/>
    <p:sldId id="315" r:id="rId15"/>
    <p:sldId id="298" r:id="rId16"/>
    <p:sldId id="299" r:id="rId17"/>
    <p:sldId id="293" r:id="rId18"/>
    <p:sldId id="303" r:id="rId19"/>
    <p:sldId id="305" r:id="rId20"/>
    <p:sldId id="309" r:id="rId21"/>
    <p:sldId id="304" r:id="rId22"/>
    <p:sldId id="312" r:id="rId23"/>
    <p:sldId id="311"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2C6B02-1CF6-44D8-8DEA-533B23C1273B}">
          <p14:sldIdLst>
            <p14:sldId id="281"/>
            <p14:sldId id="302"/>
            <p14:sldId id="319"/>
            <p14:sldId id="318"/>
            <p14:sldId id="284"/>
            <p14:sldId id="278"/>
            <p14:sldId id="273"/>
            <p14:sldId id="261"/>
            <p14:sldId id="295"/>
            <p14:sldId id="296"/>
            <p14:sldId id="315"/>
            <p14:sldId id="298"/>
            <p14:sldId id="299"/>
            <p14:sldId id="293"/>
            <p14:sldId id="303"/>
            <p14:sldId id="305"/>
            <p14:sldId id="309"/>
            <p14:sldId id="304"/>
            <p14:sldId id="312"/>
            <p14:sldId id="311"/>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78" d="100"/>
          <a:sy n="78" d="100"/>
        </p:scale>
        <p:origin x="878"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5/8/2024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166029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83833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hf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streamlit.io/" TargetMode="External"/><Relationship Id="rId1" Type="http://schemas.openxmlformats.org/officeDocument/2006/relationships/slideLayout" Target="../slideLayouts/slideLayout5.xml"/><Relationship Id="rId6" Type="http://schemas.openxmlformats.org/officeDocument/2006/relationships/hyperlink" Target="https://www.kaggle.com/datasets/theakhilb/layoffs-data-2022" TargetMode="External"/><Relationship Id="rId5" Type="http://schemas.openxmlformats.org/officeDocument/2006/relationships/hyperlink" Target="https://www.reddit.com/r/Layoffs/" TargetMode="External"/><Relationship Id="rId4" Type="http://schemas.openxmlformats.org/officeDocument/2006/relationships/hyperlink" Target="https://platform.openai.com/docs/models"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AMYA19956/Ds_Capstone_Project_5588/tree/main/Assignment%205-2%3A%20Data%20Science%20Capstone%20-%20Final%20Project%20Submission" TargetMode="External"/><Relationship Id="rId2" Type="http://schemas.openxmlformats.org/officeDocument/2006/relationships/hyperlink" Target="https://github.com/arslan719/Capstone_Project_5588/tree/main/Assignment5.2" TargetMode="External"/><Relationship Id="rId1" Type="http://schemas.openxmlformats.org/officeDocument/2006/relationships/slideLayout" Target="../slideLayouts/slideLayout5.xml"/><Relationship Id="rId5" Type="http://schemas.openxmlformats.org/officeDocument/2006/relationships/hyperlink" Target="https://github.com/dallasdiaz93/datasciencecapstone/tree/main/Assignment" TargetMode="External"/><Relationship Id="rId4" Type="http://schemas.openxmlformats.org/officeDocument/2006/relationships/hyperlink" Target="https://github.com/mtayyab25/Capstone_CS-5588-/tree/main/Assignme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github.com/arslan719/Capstone_Project_5588/blob/main/Phase3.2/data_raw/reddit_layoff.csv"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github.com/arslan719/Capstone_Project_5588/blob/main/Phase3.2/data_raw/tweets.csv" TargetMode="External"/><Relationship Id="rId5" Type="http://schemas.openxmlformats.org/officeDocument/2006/relationships/hyperlink" Target="https://github.com/arslan719/Capstone_Project_5588/blob/main/Phase3.2/data_raw/layoffs_data.csv" TargetMode="Externa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66000"/>
          </a:schemeClr>
        </a:solidFill>
        <a:effectLst/>
      </p:bgPr>
    </p:bg>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backgroundRemoval t="10000" b="90000" l="10000" r="90000"/>
                    </a14:imgEffect>
                    <a14:imgEffect>
                      <a14:saturation sat="0"/>
                    </a14:imgEffect>
                  </a14:imgLayer>
                </a14:imgProps>
              </a:ext>
            </a:extLst>
          </a:blip>
          <a:srcRect/>
          <a:stretch/>
        </p:blipFill>
        <p:spPr>
          <a:xfrm>
            <a:off x="5577839" y="2890814"/>
            <a:ext cx="6614161" cy="3967186"/>
          </a:xfrm>
          <a:effectLst>
            <a:reflection endPos="0" dist="50800" dir="5400000" sy="-100000" algn="bl" rotWithShape="0"/>
          </a:effectLst>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325120" y="580103"/>
            <a:ext cx="11765279" cy="2032470"/>
          </a:xfrm>
        </p:spPr>
        <p:txBody>
          <a:bodyPr/>
          <a:lstStyle/>
          <a:p>
            <a:r>
              <a:rPr lang="en-US" sz="5400" b="1" i="0" u="none" strike="noStrike" dirty="0">
                <a:solidFill>
                  <a:schemeClr val="accent2"/>
                </a:solidFill>
                <a:effectLst/>
                <a:latin typeface="Times New Roman" panose="02020603050405020304" pitchFamily="18" charset="0"/>
              </a:rPr>
              <a:t>Humanalytics</a:t>
            </a:r>
            <a:br>
              <a:rPr lang="en-US" sz="3200" b="1" i="0" u="none" strike="noStrike" dirty="0">
                <a:solidFill>
                  <a:schemeClr val="accent2"/>
                </a:solidFill>
                <a:effectLst/>
                <a:latin typeface="Times New Roman" panose="02020603050405020304" pitchFamily="18" charset="0"/>
              </a:rPr>
            </a:br>
            <a:r>
              <a:rPr lang="en-US" sz="3200" b="1" i="0" u="none" strike="noStrike" dirty="0">
                <a:solidFill>
                  <a:schemeClr val="accent2"/>
                </a:solidFill>
                <a:effectLst/>
                <a:latin typeface="Times New Roman" panose="02020603050405020304" pitchFamily="18" charset="0"/>
              </a:rPr>
              <a:t> Empowering HR with Sentiment Analysis on Layoffs</a:t>
            </a:r>
            <a:br>
              <a:rPr lang="en-US" sz="3200" b="1" i="0" u="none" strike="noStrike" dirty="0">
                <a:solidFill>
                  <a:schemeClr val="accent2"/>
                </a:solidFill>
                <a:effectLst/>
                <a:latin typeface="Times New Roman" panose="02020603050405020304" pitchFamily="18" charset="0"/>
              </a:rPr>
            </a:br>
            <a:r>
              <a:rPr lang="en-US" sz="2400" b="1" dirty="0">
                <a:solidFill>
                  <a:schemeClr val="accent2"/>
                </a:solidFill>
                <a:latin typeface="Times New Roman" panose="02020603050405020304" pitchFamily="18" charset="0"/>
              </a:rPr>
              <a:t>  </a:t>
            </a:r>
            <a:endParaRPr lang="en-US" sz="2400" b="1" dirty="0">
              <a:solidFill>
                <a:schemeClr val="accent2"/>
              </a:solidFill>
            </a:endParaRPr>
          </a:p>
        </p:txBody>
      </p:sp>
      <p:sp>
        <p:nvSpPr>
          <p:cNvPr id="3" name="TextBox 2">
            <a:extLst>
              <a:ext uri="{FF2B5EF4-FFF2-40B4-BE49-F238E27FC236}">
                <a16:creationId xmlns:a16="http://schemas.microsoft.com/office/drawing/2014/main" id="{708C2A4B-3439-0A3A-25F5-02235E4C28F0}"/>
              </a:ext>
            </a:extLst>
          </p:cNvPr>
          <p:cNvSpPr txBox="1"/>
          <p:nvPr/>
        </p:nvSpPr>
        <p:spPr>
          <a:xfrm>
            <a:off x="2459004" y="3209605"/>
            <a:ext cx="5963920" cy="2246769"/>
          </a:xfrm>
          <a:prstGeom prst="rect">
            <a:avLst/>
          </a:prstGeom>
          <a:noFill/>
        </p:spPr>
        <p:txBody>
          <a:bodyPr wrap="square" rtlCol="0">
            <a:spAutoFit/>
          </a:bodyPr>
          <a:lstStyle/>
          <a:p>
            <a:pPr rtl="0">
              <a:spcBef>
                <a:spcPts val="0"/>
              </a:spcBef>
              <a:spcAft>
                <a:spcPts val="0"/>
              </a:spcAft>
            </a:pPr>
            <a:r>
              <a:rPr lang="en-US" sz="2800" dirty="0">
                <a:solidFill>
                  <a:schemeClr val="accent2"/>
                </a:solidFill>
                <a:latin typeface="Times New Roman" panose="02020603050405020304" pitchFamily="18" charset="0"/>
                <a:cs typeface="Times New Roman" panose="02020603050405020304" pitchFamily="18" charset="0"/>
              </a:rPr>
              <a:t>Team Members:</a:t>
            </a:r>
            <a:endParaRPr lang="en-US" sz="2800" b="0" i="0" u="none" strike="noStrike" dirty="0">
              <a:solidFill>
                <a:schemeClr val="accent2"/>
              </a:solidFill>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en-US" sz="2800" b="0" i="0" u="none" strike="noStrike" dirty="0">
                <a:solidFill>
                  <a:schemeClr val="accent2"/>
                </a:solidFill>
                <a:effectLst/>
                <a:latin typeface="Times New Roman" panose="02020603050405020304" pitchFamily="18" charset="0"/>
                <a:cs typeface="Times New Roman" panose="02020603050405020304" pitchFamily="18" charset="0"/>
              </a:rPr>
              <a:t>Muhammad Tayyab</a:t>
            </a:r>
            <a:endParaRPr lang="en-US" sz="2800" b="0" dirty="0">
              <a:solidFill>
                <a:schemeClr val="accent2"/>
              </a:solidFill>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en-US" sz="2800" b="0" i="0" u="none" strike="noStrike" dirty="0">
                <a:solidFill>
                  <a:schemeClr val="accent2"/>
                </a:solidFill>
                <a:effectLst/>
                <a:latin typeface="Times New Roman" panose="02020603050405020304" pitchFamily="18" charset="0"/>
                <a:cs typeface="Times New Roman" panose="02020603050405020304" pitchFamily="18" charset="0"/>
              </a:rPr>
              <a:t>Ramya Thambabattula</a:t>
            </a:r>
            <a:endParaRPr lang="en-US" sz="2800" b="0" dirty="0">
              <a:solidFill>
                <a:schemeClr val="accent2"/>
              </a:solidFill>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en-US" sz="2800" b="0" i="0" u="none" strike="noStrike" dirty="0">
                <a:solidFill>
                  <a:schemeClr val="accent2"/>
                </a:solidFill>
                <a:effectLst/>
                <a:latin typeface="Times New Roman" panose="02020603050405020304" pitchFamily="18" charset="0"/>
                <a:cs typeface="Times New Roman" panose="02020603050405020304" pitchFamily="18" charset="0"/>
              </a:rPr>
              <a:t>Dallas Diaz</a:t>
            </a:r>
            <a:endParaRPr lang="en-US" sz="2800" b="0" dirty="0">
              <a:solidFill>
                <a:schemeClr val="accent2"/>
              </a:solidFill>
              <a:effectLst/>
              <a:latin typeface="Times New Roman" panose="02020603050405020304" pitchFamily="18" charset="0"/>
              <a:cs typeface="Times New Roman" panose="02020603050405020304" pitchFamily="18" charset="0"/>
            </a:endParaRPr>
          </a:p>
          <a:p>
            <a:pPr algn="ctr" rtl="0">
              <a:spcBef>
                <a:spcPts val="0"/>
              </a:spcBef>
              <a:spcAft>
                <a:spcPts val="0"/>
              </a:spcAft>
            </a:pPr>
            <a:r>
              <a:rPr lang="en-US" sz="2800" b="0" i="0" u="none" strike="noStrike" dirty="0">
                <a:solidFill>
                  <a:schemeClr val="accent2"/>
                </a:solidFill>
                <a:effectLst/>
                <a:latin typeface="Times New Roman" panose="02020603050405020304" pitchFamily="18" charset="0"/>
                <a:cs typeface="Times New Roman" panose="02020603050405020304" pitchFamily="18" charset="0"/>
              </a:rPr>
              <a:t>Muhammad Arslan</a:t>
            </a:r>
            <a:endParaRPr lang="en-US" sz="2800" b="0" dirty="0">
              <a:solidFill>
                <a:schemeClr val="accent2"/>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B8B8E2E-5614-9F7F-867D-85FCDFEEC830}"/>
              </a:ext>
            </a:extLst>
          </p:cNvPr>
          <p:cNvSpPr txBox="1"/>
          <p:nvPr/>
        </p:nvSpPr>
        <p:spPr>
          <a:xfrm>
            <a:off x="1864501" y="2435982"/>
            <a:ext cx="8686516" cy="461665"/>
          </a:xfrm>
          <a:prstGeom prst="rect">
            <a:avLst/>
          </a:prstGeom>
          <a:noFill/>
        </p:spPr>
        <p:txBody>
          <a:bodyPr wrap="square">
            <a:spAutoFit/>
          </a:bodyPr>
          <a:lstStyle/>
          <a:p>
            <a:pPr algn="ctr"/>
            <a:r>
              <a:rPr lang="en-US" sz="2400" b="1" i="0" u="none" strike="noStrike" dirty="0">
                <a:solidFill>
                  <a:schemeClr val="accent2"/>
                </a:solidFill>
                <a:effectLst/>
                <a:latin typeface="Times New Roman" panose="02020603050405020304" pitchFamily="18" charset="0"/>
              </a:rPr>
              <a:t>University of Missouri–Kansas City</a:t>
            </a:r>
            <a:endParaRPr lang="en-US" sz="2400" dirty="0"/>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8C97EE-CEF9-6374-9121-8383B40EE5DC}"/>
              </a:ext>
            </a:extLst>
          </p:cNvPr>
          <p:cNvPicPr>
            <a:picLocks noChangeAspect="1"/>
          </p:cNvPicPr>
          <p:nvPr/>
        </p:nvPicPr>
        <p:blipFill>
          <a:blip r:embed="rId2"/>
          <a:stretch>
            <a:fillRect/>
          </a:stretch>
        </p:blipFill>
        <p:spPr>
          <a:xfrm>
            <a:off x="234745" y="1939332"/>
            <a:ext cx="6078793" cy="3665055"/>
          </a:xfrm>
          <a:prstGeom prst="rect">
            <a:avLst/>
          </a:prstGeom>
        </p:spPr>
      </p:pic>
      <p:sp>
        <p:nvSpPr>
          <p:cNvPr id="7" name="Slide Number Placeholder 6">
            <a:extLst>
              <a:ext uri="{FF2B5EF4-FFF2-40B4-BE49-F238E27FC236}">
                <a16:creationId xmlns:a16="http://schemas.microsoft.com/office/drawing/2014/main" id="{88ED9E2A-D860-CEAC-D76F-67B5F8AEAB70}"/>
              </a:ext>
            </a:extLst>
          </p:cNvPr>
          <p:cNvSpPr>
            <a:spLocks noGrp="1"/>
          </p:cNvSpPr>
          <p:nvPr>
            <p:ph type="sldNum" sz="quarter" idx="12"/>
          </p:nvPr>
        </p:nvSpPr>
        <p:spPr/>
        <p:txBody>
          <a:bodyPr/>
          <a:lstStyle/>
          <a:p>
            <a:fld id="{CBD12358-51D2-46B3-9BDE-DF29528B9454}" type="slidenum">
              <a:rPr lang="en-US" smtClean="0"/>
              <a:t>10</a:t>
            </a:fld>
            <a:endParaRPr lang="en-US"/>
          </a:p>
        </p:txBody>
      </p:sp>
      <p:sp>
        <p:nvSpPr>
          <p:cNvPr id="8" name="TextBox 7">
            <a:extLst>
              <a:ext uri="{FF2B5EF4-FFF2-40B4-BE49-F238E27FC236}">
                <a16:creationId xmlns:a16="http://schemas.microsoft.com/office/drawing/2014/main" id="{92DDED17-26AC-4FA9-9863-CFC9F8729082}"/>
              </a:ext>
            </a:extLst>
          </p:cNvPr>
          <p:cNvSpPr txBox="1"/>
          <p:nvPr/>
        </p:nvSpPr>
        <p:spPr>
          <a:xfrm>
            <a:off x="1242142" y="853262"/>
            <a:ext cx="884903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raw data from employee tweets is an unstructured dataset containing textual data from employee tweets, capturing their feedback, sentiments, and perceptions related to various HR activities. </a:t>
            </a:r>
          </a:p>
        </p:txBody>
      </p:sp>
      <p:sp>
        <p:nvSpPr>
          <p:cNvPr id="5" name="TextBox 4">
            <a:extLst>
              <a:ext uri="{FF2B5EF4-FFF2-40B4-BE49-F238E27FC236}">
                <a16:creationId xmlns:a16="http://schemas.microsoft.com/office/drawing/2014/main" id="{7C764FE8-ED7E-9494-6C5C-44BDBC8AF973}"/>
              </a:ext>
            </a:extLst>
          </p:cNvPr>
          <p:cNvSpPr txBox="1"/>
          <p:nvPr/>
        </p:nvSpPr>
        <p:spPr>
          <a:xfrm>
            <a:off x="3274142" y="136525"/>
            <a:ext cx="5810865" cy="55399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Raw Data from Employee Tweets</a:t>
            </a:r>
            <a:r>
              <a:rPr lang="en-US" sz="3000" b="1" dirty="0">
                <a:cs typeface="Times New Roman" panose="02020603050405020304" pitchFamily="18" charset="0"/>
              </a:rPr>
              <a:t>	</a:t>
            </a:r>
            <a:endParaRPr lang="en-US" sz="3000" dirty="0"/>
          </a:p>
        </p:txBody>
      </p:sp>
      <p:pic>
        <p:nvPicPr>
          <p:cNvPr id="11" name="Picture 10" descr="A screenshot of a computer">
            <a:extLst>
              <a:ext uri="{FF2B5EF4-FFF2-40B4-BE49-F238E27FC236}">
                <a16:creationId xmlns:a16="http://schemas.microsoft.com/office/drawing/2014/main" id="{62B7059D-054C-1B0C-7EA8-924CCD9EE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793" y="1939331"/>
            <a:ext cx="5497462" cy="3665055"/>
          </a:xfrm>
          <a:prstGeom prst="rect">
            <a:avLst/>
          </a:prstGeom>
        </p:spPr>
      </p:pic>
    </p:spTree>
    <p:extLst>
      <p:ext uri="{BB962C8B-B14F-4D97-AF65-F5344CB8AC3E}">
        <p14:creationId xmlns:p14="http://schemas.microsoft.com/office/powerpoint/2010/main" val="2071413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ADA32-C7DA-8D9A-0ECB-1FEF431279B5}"/>
              </a:ext>
            </a:extLst>
          </p:cNvPr>
          <p:cNvSpPr>
            <a:spLocks noGrp="1"/>
          </p:cNvSpPr>
          <p:nvPr>
            <p:ph type="title"/>
          </p:nvPr>
        </p:nvSpPr>
        <p:spPr>
          <a:xfrm>
            <a:off x="838200" y="365125"/>
            <a:ext cx="10515600" cy="867327"/>
          </a:xfrm>
        </p:spPr>
        <p:txBody>
          <a:bodyPr/>
          <a:lstStyle/>
          <a:p>
            <a:r>
              <a:rPr lang="en-US" sz="2800" b="1" dirty="0">
                <a:latin typeface="Times New Roman" panose="02020603050405020304" pitchFamily="18" charset="0"/>
                <a:cs typeface="Times New Roman" panose="02020603050405020304" pitchFamily="18" charset="0"/>
              </a:rPr>
              <a:t>Data Cleaning</a:t>
            </a:r>
          </a:p>
        </p:txBody>
      </p:sp>
      <p:pic>
        <p:nvPicPr>
          <p:cNvPr id="4" name="Table Placeholder 3" descr="A screenshot of a computer&#10;&#10;Description automatically generated">
            <a:extLst>
              <a:ext uri="{FF2B5EF4-FFF2-40B4-BE49-F238E27FC236}">
                <a16:creationId xmlns:a16="http://schemas.microsoft.com/office/drawing/2014/main" id="{B469BAAB-997B-C245-9F67-F5D1E6576554}"/>
              </a:ext>
            </a:extLst>
          </p:cNvPr>
          <p:cNvPicPr>
            <a:picLocks noGrp="1" noChangeAspect="1"/>
          </p:cNvPicPr>
          <p:nvPr>
            <p:ph type="tbl" sz="quarter" idx="13"/>
          </p:nvPr>
        </p:nvPicPr>
        <p:blipFill>
          <a:blip r:embed="rId2">
            <a:extLst>
              <a:ext uri="{28A0092B-C50C-407E-A947-70E740481C1C}">
                <a14:useLocalDpi xmlns:a14="http://schemas.microsoft.com/office/drawing/2010/main" val="0"/>
              </a:ext>
            </a:extLst>
          </a:blip>
          <a:stretch>
            <a:fillRect/>
          </a:stretch>
        </p:blipFill>
        <p:spPr>
          <a:xfrm>
            <a:off x="515178" y="1371600"/>
            <a:ext cx="11161643" cy="5121275"/>
          </a:xfrm>
          <a:prstGeom prst="rect">
            <a:avLst/>
          </a:prstGeom>
        </p:spPr>
      </p:pic>
      <p:sp>
        <p:nvSpPr>
          <p:cNvPr id="5" name="Slide Number Placeholder 4">
            <a:extLst>
              <a:ext uri="{FF2B5EF4-FFF2-40B4-BE49-F238E27FC236}">
                <a16:creationId xmlns:a16="http://schemas.microsoft.com/office/drawing/2014/main" id="{8188F9C7-D21E-0B7F-7ACF-AE7713648A9E}"/>
              </a:ext>
            </a:extLst>
          </p:cNvPr>
          <p:cNvSpPr>
            <a:spLocks noGrp="1"/>
          </p:cNvSpPr>
          <p:nvPr>
            <p:ph type="sldNum" sz="quarter" idx="12"/>
          </p:nvPr>
        </p:nvSpPr>
        <p:spPr/>
        <p:txBody>
          <a:bodyPr/>
          <a:lstStyle/>
          <a:p>
            <a:fld id="{CBD12358-51D2-46B3-9BDE-DF29528B9454}" type="slidenum">
              <a:rPr lang="en-US" smtClean="0"/>
              <a:t>11</a:t>
            </a:fld>
            <a:endParaRPr lang="en-US"/>
          </a:p>
        </p:txBody>
      </p:sp>
    </p:spTree>
    <p:extLst>
      <p:ext uri="{BB962C8B-B14F-4D97-AF65-F5344CB8AC3E}">
        <p14:creationId xmlns:p14="http://schemas.microsoft.com/office/powerpoint/2010/main" val="1474538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D7D40-70FE-57C3-05CF-A88A175CFC8F}"/>
              </a:ext>
            </a:extLst>
          </p:cNvPr>
          <p:cNvSpPr>
            <a:spLocks noGrp="1"/>
          </p:cNvSpPr>
          <p:nvPr>
            <p:ph type="title"/>
          </p:nvPr>
        </p:nvSpPr>
        <p:spPr>
          <a:xfrm>
            <a:off x="838200" y="365126"/>
            <a:ext cx="10515600" cy="787814"/>
          </a:xfrm>
        </p:spPr>
        <p:txBody>
          <a:bodyPr/>
          <a:lstStyle/>
          <a:p>
            <a:r>
              <a:rPr lang="en-US" sz="2800" b="1" dirty="0">
                <a:latin typeface="Times New Roman" panose="02020603050405020304" pitchFamily="18" charset="0"/>
                <a:cs typeface="Times New Roman" panose="02020603050405020304" pitchFamily="18" charset="0"/>
              </a:rPr>
              <a:t>Visual representation of Layoffs Data</a:t>
            </a:r>
          </a:p>
        </p:txBody>
      </p:sp>
      <p:pic>
        <p:nvPicPr>
          <p:cNvPr id="11" name="Picture 10" descr="A graph of different sizes and colors&#10;&#10;Description automatically generated">
            <a:extLst>
              <a:ext uri="{FF2B5EF4-FFF2-40B4-BE49-F238E27FC236}">
                <a16:creationId xmlns:a16="http://schemas.microsoft.com/office/drawing/2014/main" id="{8C8EC27B-10D8-E7F5-7F8C-12DB2FF21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969" y="2099539"/>
            <a:ext cx="5194746" cy="4050786"/>
          </a:xfrm>
          <a:prstGeom prst="rect">
            <a:avLst/>
          </a:prstGeom>
        </p:spPr>
      </p:pic>
      <p:sp>
        <p:nvSpPr>
          <p:cNvPr id="13" name="TextBox 12">
            <a:extLst>
              <a:ext uri="{FF2B5EF4-FFF2-40B4-BE49-F238E27FC236}">
                <a16:creationId xmlns:a16="http://schemas.microsoft.com/office/drawing/2014/main" id="{BE9018C1-112B-405E-B0B2-002246DC3B4C}"/>
              </a:ext>
            </a:extLst>
          </p:cNvPr>
          <p:cNvSpPr txBox="1"/>
          <p:nvPr/>
        </p:nvSpPr>
        <p:spPr>
          <a:xfrm>
            <a:off x="8635181" y="6266514"/>
            <a:ext cx="1497496" cy="369332"/>
          </a:xfrm>
          <a:prstGeom prst="rect">
            <a:avLst/>
          </a:prstGeom>
          <a:noFill/>
        </p:spPr>
        <p:txBody>
          <a:bodyPr wrap="square" rtlCol="0">
            <a:spAutoFit/>
          </a:bodyPr>
          <a:lstStyle/>
          <a:p>
            <a:r>
              <a:rPr lang="en-US" b="1" dirty="0"/>
              <a:t>Figure 2</a:t>
            </a:r>
          </a:p>
        </p:txBody>
      </p:sp>
      <p:sp>
        <p:nvSpPr>
          <p:cNvPr id="14" name="Slide Number Placeholder 13">
            <a:extLst>
              <a:ext uri="{FF2B5EF4-FFF2-40B4-BE49-F238E27FC236}">
                <a16:creationId xmlns:a16="http://schemas.microsoft.com/office/drawing/2014/main" id="{FBDCEA63-1C3B-07E2-6A1B-9AA18908336C}"/>
              </a:ext>
            </a:extLst>
          </p:cNvPr>
          <p:cNvSpPr>
            <a:spLocks noGrp="1"/>
          </p:cNvSpPr>
          <p:nvPr>
            <p:ph type="sldNum" sz="quarter" idx="12"/>
          </p:nvPr>
        </p:nvSpPr>
        <p:spPr>
          <a:xfrm>
            <a:off x="8325394" y="6356350"/>
            <a:ext cx="3028406" cy="365125"/>
          </a:xfrm>
        </p:spPr>
        <p:txBody>
          <a:bodyPr/>
          <a:lstStyle/>
          <a:p>
            <a:fld id="{CBD12358-51D2-46B3-9BDE-DF29528B9454}" type="slidenum">
              <a:rPr lang="en-US" smtClean="0"/>
              <a:t>12</a:t>
            </a:fld>
            <a:endParaRPr lang="en-US" dirty="0"/>
          </a:p>
        </p:txBody>
      </p:sp>
      <p:pic>
        <p:nvPicPr>
          <p:cNvPr id="6" name="Picture 5">
            <a:extLst>
              <a:ext uri="{FF2B5EF4-FFF2-40B4-BE49-F238E27FC236}">
                <a16:creationId xmlns:a16="http://schemas.microsoft.com/office/drawing/2014/main" id="{2112760F-7985-E7A5-9E83-6E2C2C4CA6B0}"/>
              </a:ext>
            </a:extLst>
          </p:cNvPr>
          <p:cNvPicPr>
            <a:picLocks noChangeAspect="1"/>
          </p:cNvPicPr>
          <p:nvPr/>
        </p:nvPicPr>
        <p:blipFill>
          <a:blip r:embed="rId3"/>
          <a:stretch>
            <a:fillRect/>
          </a:stretch>
        </p:blipFill>
        <p:spPr>
          <a:xfrm>
            <a:off x="313997" y="2722587"/>
            <a:ext cx="5782003" cy="3029993"/>
          </a:xfrm>
          <a:prstGeom prst="rect">
            <a:avLst/>
          </a:prstGeom>
        </p:spPr>
      </p:pic>
    </p:spTree>
    <p:extLst>
      <p:ext uri="{BB962C8B-B14F-4D97-AF65-F5344CB8AC3E}">
        <p14:creationId xmlns:p14="http://schemas.microsoft.com/office/powerpoint/2010/main" val="2516935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4356A6-127D-888B-B7D8-8B7D7DE2659F}"/>
              </a:ext>
            </a:extLst>
          </p:cNvPr>
          <p:cNvSpPr>
            <a:spLocks noGrp="1"/>
          </p:cNvSpPr>
          <p:nvPr>
            <p:ph type="sldNum" sz="quarter" idx="12"/>
          </p:nvPr>
        </p:nvSpPr>
        <p:spPr/>
        <p:txBody>
          <a:bodyPr/>
          <a:lstStyle/>
          <a:p>
            <a:fld id="{CBD12358-51D2-46B3-9BDE-DF29528B9454}" type="slidenum">
              <a:rPr lang="en-US" smtClean="0"/>
              <a:t>13</a:t>
            </a:fld>
            <a:endParaRPr lang="en-US"/>
          </a:p>
        </p:txBody>
      </p:sp>
      <p:pic>
        <p:nvPicPr>
          <p:cNvPr id="10" name="Picture 9" descr="A close-up of words">
            <a:extLst>
              <a:ext uri="{FF2B5EF4-FFF2-40B4-BE49-F238E27FC236}">
                <a16:creationId xmlns:a16="http://schemas.microsoft.com/office/drawing/2014/main" id="{93B9D36C-258D-5C09-46A3-66A4F4AF3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146" y="3583932"/>
            <a:ext cx="3012104" cy="2204875"/>
          </a:xfrm>
          <a:prstGeom prst="rect">
            <a:avLst/>
          </a:prstGeom>
        </p:spPr>
      </p:pic>
      <p:sp>
        <p:nvSpPr>
          <p:cNvPr id="11" name="TextBox 10">
            <a:extLst>
              <a:ext uri="{FF2B5EF4-FFF2-40B4-BE49-F238E27FC236}">
                <a16:creationId xmlns:a16="http://schemas.microsoft.com/office/drawing/2014/main" id="{D0E4DFD3-30C4-94A0-ED3B-15EF34D6E9F7}"/>
              </a:ext>
            </a:extLst>
          </p:cNvPr>
          <p:cNvSpPr txBox="1"/>
          <p:nvPr/>
        </p:nvSpPr>
        <p:spPr>
          <a:xfrm>
            <a:off x="2273710" y="203031"/>
            <a:ext cx="7708490"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Sentiment Analysis of text Data</a:t>
            </a:r>
          </a:p>
        </p:txBody>
      </p:sp>
      <p:sp>
        <p:nvSpPr>
          <p:cNvPr id="3" name="TextBox 2">
            <a:extLst>
              <a:ext uri="{FF2B5EF4-FFF2-40B4-BE49-F238E27FC236}">
                <a16:creationId xmlns:a16="http://schemas.microsoft.com/office/drawing/2014/main" id="{8313913F-1BE2-CC08-EFD3-97F4BD9F641B}"/>
              </a:ext>
            </a:extLst>
          </p:cNvPr>
          <p:cNvSpPr txBox="1"/>
          <p:nvPr/>
        </p:nvSpPr>
        <p:spPr>
          <a:xfrm>
            <a:off x="765853" y="1564163"/>
            <a:ext cx="6096000" cy="3693319"/>
          </a:xfrm>
          <a:prstGeom prst="rect">
            <a:avLst/>
          </a:prstGeom>
          <a:noFill/>
        </p:spPr>
        <p:txBody>
          <a:bodyPr wrap="square">
            <a:spAutoFit/>
          </a:bodyPr>
          <a:lstStyle/>
          <a:p>
            <a:pPr algn="l"/>
            <a:r>
              <a:rPr lang="en-US" sz="1800" b="0" i="0" u="none" strike="noStrike" baseline="0" dirty="0">
                <a:solidFill>
                  <a:srgbClr val="0D0D0D"/>
                </a:solidFill>
                <a:latin typeface="Calibri" panose="020F0502020204030204" pitchFamily="34" charset="0"/>
              </a:rPr>
              <a:t>Sentiment analysis on layoff text data</a:t>
            </a:r>
          </a:p>
          <a:p>
            <a:pPr algn="l"/>
            <a:r>
              <a:rPr lang="en-US" sz="1800" b="0" i="0" u="none" strike="noStrike" baseline="0" dirty="0">
                <a:solidFill>
                  <a:srgbClr val="0D0D0D"/>
                </a:solidFill>
                <a:latin typeface="Calibri" panose="020F0502020204030204" pitchFamily="34" charset="0"/>
              </a:rPr>
              <a:t>reveals a prevailing negative sentiment.</a:t>
            </a:r>
          </a:p>
          <a:p>
            <a:pPr algn="l"/>
            <a:r>
              <a:rPr lang="en-US" sz="1800" b="0" i="0" u="none" strike="noStrike" baseline="0" dirty="0">
                <a:solidFill>
                  <a:srgbClr val="0D0D0D"/>
                </a:solidFill>
                <a:latin typeface="Calibri" panose="020F0502020204030204" pitchFamily="34" charset="0"/>
              </a:rPr>
              <a:t>•Employees express feelings of</a:t>
            </a:r>
          </a:p>
          <a:p>
            <a:pPr algn="l"/>
            <a:r>
              <a:rPr lang="en-US" sz="1800" b="0" i="0" u="none" strike="noStrike" baseline="0" dirty="0">
                <a:solidFill>
                  <a:srgbClr val="0D0D0D"/>
                </a:solidFill>
                <a:latin typeface="Calibri" panose="020F0502020204030204" pitchFamily="34" charset="0"/>
              </a:rPr>
              <a:t>disappointment, frustration, and</a:t>
            </a:r>
          </a:p>
          <a:p>
            <a:pPr algn="l"/>
            <a:r>
              <a:rPr lang="en-US" sz="1800" b="0" i="0" u="none" strike="noStrike" baseline="0" dirty="0">
                <a:solidFill>
                  <a:srgbClr val="0D0D0D"/>
                </a:solidFill>
                <a:latin typeface="Calibri" panose="020F0502020204030204" pitchFamily="34" charset="0"/>
              </a:rPr>
              <a:t>sadness.</a:t>
            </a:r>
          </a:p>
          <a:p>
            <a:pPr algn="l"/>
            <a:r>
              <a:rPr lang="en-US" sz="1800" b="0" i="0" u="none" strike="noStrike" baseline="0" dirty="0">
                <a:solidFill>
                  <a:srgbClr val="0D0D0D"/>
                </a:solidFill>
                <a:latin typeface="Calibri" panose="020F0502020204030204" pitchFamily="34" charset="0"/>
              </a:rPr>
              <a:t>•Negativity is heightened in texts</a:t>
            </a:r>
          </a:p>
          <a:p>
            <a:pPr algn="l"/>
            <a:r>
              <a:rPr lang="en-US" sz="1800" b="0" i="0" u="none" strike="noStrike" baseline="0" dirty="0">
                <a:solidFill>
                  <a:srgbClr val="0D0D0D"/>
                </a:solidFill>
                <a:latin typeface="Calibri" panose="020F0502020204030204" pitchFamily="34" charset="0"/>
              </a:rPr>
              <a:t>discussing ramifications on careers and</a:t>
            </a:r>
          </a:p>
          <a:p>
            <a:pPr algn="l"/>
            <a:r>
              <a:rPr lang="en-US" sz="1800" b="0" i="0" u="none" strike="noStrike" baseline="0" dirty="0">
                <a:solidFill>
                  <a:srgbClr val="0D0D0D"/>
                </a:solidFill>
                <a:latin typeface="Calibri" panose="020F0502020204030204" pitchFamily="34" charset="0"/>
              </a:rPr>
              <a:t>financial stability.</a:t>
            </a:r>
          </a:p>
          <a:p>
            <a:pPr algn="l"/>
            <a:r>
              <a:rPr lang="en-US" sz="1800" b="0" i="0" u="none" strike="noStrike" baseline="0" dirty="0">
                <a:solidFill>
                  <a:srgbClr val="0D0D0D"/>
                </a:solidFill>
                <a:latin typeface="Calibri" panose="020F0502020204030204" pitchFamily="34" charset="0"/>
              </a:rPr>
              <a:t>•Sentiments of uncertainty and anxiety</a:t>
            </a:r>
          </a:p>
          <a:p>
            <a:pPr algn="l"/>
            <a:r>
              <a:rPr lang="en-US" sz="1800" b="0" i="0" u="none" strike="noStrike" baseline="0" dirty="0">
                <a:solidFill>
                  <a:srgbClr val="0D0D0D"/>
                </a:solidFill>
                <a:latin typeface="Calibri" panose="020F0502020204030204" pitchFamily="34" charset="0"/>
              </a:rPr>
              <a:t>about the future are evident.</a:t>
            </a:r>
          </a:p>
          <a:p>
            <a:pPr algn="l"/>
            <a:r>
              <a:rPr lang="en-US" sz="1800" b="0" i="0" u="none" strike="noStrike" baseline="0" dirty="0">
                <a:solidFill>
                  <a:srgbClr val="0D0D0D"/>
                </a:solidFill>
                <a:latin typeface="Calibri" panose="020F0502020204030204" pitchFamily="34" charset="0"/>
              </a:rPr>
              <a:t>•Employees express apprehensions</a:t>
            </a:r>
          </a:p>
          <a:p>
            <a:pPr algn="l"/>
            <a:r>
              <a:rPr lang="en-US" sz="1800" b="0" i="0" u="none" strike="noStrike" baseline="0" dirty="0">
                <a:solidFill>
                  <a:srgbClr val="0D0D0D"/>
                </a:solidFill>
                <a:latin typeface="Calibri" panose="020F0502020204030204" pitchFamily="34" charset="0"/>
              </a:rPr>
              <a:t>about securing new job opportunities</a:t>
            </a:r>
          </a:p>
          <a:p>
            <a:pPr algn="l"/>
            <a:r>
              <a:rPr lang="en-US" sz="1800" b="0" i="0" u="none" strike="noStrike" baseline="0" dirty="0">
                <a:solidFill>
                  <a:srgbClr val="0D0D0D"/>
                </a:solidFill>
                <a:latin typeface="Calibri" panose="020F0502020204030204" pitchFamily="34" charset="0"/>
              </a:rPr>
              <a:t>and navigating post-layoff challenges</a:t>
            </a:r>
            <a:endParaRPr lang="en-US" dirty="0"/>
          </a:p>
        </p:txBody>
      </p:sp>
      <p:pic>
        <p:nvPicPr>
          <p:cNvPr id="5" name="Picture 4">
            <a:extLst>
              <a:ext uri="{FF2B5EF4-FFF2-40B4-BE49-F238E27FC236}">
                <a16:creationId xmlns:a16="http://schemas.microsoft.com/office/drawing/2014/main" id="{0F3B1A9E-5083-023F-A8F8-A8CF282CBA3D}"/>
              </a:ext>
            </a:extLst>
          </p:cNvPr>
          <p:cNvPicPr>
            <a:picLocks noChangeAspect="1"/>
          </p:cNvPicPr>
          <p:nvPr/>
        </p:nvPicPr>
        <p:blipFill>
          <a:blip r:embed="rId3"/>
          <a:stretch>
            <a:fillRect/>
          </a:stretch>
        </p:blipFill>
        <p:spPr>
          <a:xfrm>
            <a:off x="8299224" y="3868500"/>
            <a:ext cx="3730388" cy="2670412"/>
          </a:xfrm>
          <a:prstGeom prst="rect">
            <a:avLst/>
          </a:prstGeom>
        </p:spPr>
      </p:pic>
      <p:pic>
        <p:nvPicPr>
          <p:cNvPr id="6" name="Picture 5">
            <a:extLst>
              <a:ext uri="{FF2B5EF4-FFF2-40B4-BE49-F238E27FC236}">
                <a16:creationId xmlns:a16="http://schemas.microsoft.com/office/drawing/2014/main" id="{BF1124E1-9D21-554C-4FA2-F20892663624}"/>
              </a:ext>
            </a:extLst>
          </p:cNvPr>
          <p:cNvPicPr>
            <a:picLocks noChangeAspect="1"/>
          </p:cNvPicPr>
          <p:nvPr/>
        </p:nvPicPr>
        <p:blipFill>
          <a:blip r:embed="rId4"/>
          <a:stretch>
            <a:fillRect/>
          </a:stretch>
        </p:blipFill>
        <p:spPr>
          <a:xfrm>
            <a:off x="6096000" y="838625"/>
            <a:ext cx="4458836" cy="2632932"/>
          </a:xfrm>
          <a:prstGeom prst="rect">
            <a:avLst/>
          </a:prstGeom>
        </p:spPr>
      </p:pic>
    </p:spTree>
    <p:extLst>
      <p:ext uri="{BB962C8B-B14F-4D97-AF65-F5344CB8AC3E}">
        <p14:creationId xmlns:p14="http://schemas.microsoft.com/office/powerpoint/2010/main" val="802283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526E69-EA2E-FCF4-25F1-EE0F3705D820}"/>
              </a:ext>
            </a:extLst>
          </p:cNvPr>
          <p:cNvSpPr txBox="1"/>
          <p:nvPr/>
        </p:nvSpPr>
        <p:spPr>
          <a:xfrm>
            <a:off x="1787742" y="196646"/>
            <a:ext cx="8721213"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Fine tunning LLM</a:t>
            </a:r>
          </a:p>
        </p:txBody>
      </p:sp>
      <p:pic>
        <p:nvPicPr>
          <p:cNvPr id="11" name="Picture 10" descr="A diagram of a data processing process&#10;&#10;Description automatically generated">
            <a:extLst>
              <a:ext uri="{FF2B5EF4-FFF2-40B4-BE49-F238E27FC236}">
                <a16:creationId xmlns:a16="http://schemas.microsoft.com/office/drawing/2014/main" id="{C212F00E-ACF7-95EF-2524-13790AC50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93" y="1169220"/>
            <a:ext cx="4653846" cy="2021242"/>
          </a:xfrm>
          <a:prstGeom prst="rect">
            <a:avLst/>
          </a:prstGeom>
        </p:spPr>
      </p:pic>
      <p:pic>
        <p:nvPicPr>
          <p:cNvPr id="15" name="Picture 14" descr="A diagram of a diagram">
            <a:extLst>
              <a:ext uri="{FF2B5EF4-FFF2-40B4-BE49-F238E27FC236}">
                <a16:creationId xmlns:a16="http://schemas.microsoft.com/office/drawing/2014/main" id="{937A9257-3196-3A9B-69E0-7694F5658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72" y="3428999"/>
            <a:ext cx="3944017" cy="2185219"/>
          </a:xfrm>
          <a:prstGeom prst="rect">
            <a:avLst/>
          </a:prstGeom>
        </p:spPr>
      </p:pic>
      <p:pic>
        <p:nvPicPr>
          <p:cNvPr id="17" name="Picture 16" descr="A screenshot of a white and black page">
            <a:extLst>
              <a:ext uri="{FF2B5EF4-FFF2-40B4-BE49-F238E27FC236}">
                <a16:creationId xmlns:a16="http://schemas.microsoft.com/office/drawing/2014/main" id="{61EB8F50-1369-541C-2149-82BA01AED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3826" y="1608269"/>
            <a:ext cx="6412882" cy="4005949"/>
          </a:xfrm>
          <a:prstGeom prst="rect">
            <a:avLst/>
          </a:prstGeom>
        </p:spPr>
      </p:pic>
    </p:spTree>
    <p:extLst>
      <p:ext uri="{BB962C8B-B14F-4D97-AF65-F5344CB8AC3E}">
        <p14:creationId xmlns:p14="http://schemas.microsoft.com/office/powerpoint/2010/main" val="137368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3C2EBF-8847-A98D-9D37-A31FEC0E7A2C}"/>
              </a:ext>
            </a:extLst>
          </p:cNvPr>
          <p:cNvSpPr>
            <a:spLocks noGrp="1"/>
          </p:cNvSpPr>
          <p:nvPr>
            <p:ph type="sldNum" sz="quarter" idx="12"/>
          </p:nvPr>
        </p:nvSpPr>
        <p:spPr/>
        <p:txBody>
          <a:bodyPr/>
          <a:lstStyle/>
          <a:p>
            <a:fld id="{CBD12358-51D2-46B3-9BDE-DF29528B9454}" type="slidenum">
              <a:rPr lang="en-US" smtClean="0"/>
              <a:t>15</a:t>
            </a:fld>
            <a:endParaRPr lang="en-US"/>
          </a:p>
        </p:txBody>
      </p:sp>
      <p:sp>
        <p:nvSpPr>
          <p:cNvPr id="9" name="TextBox 8">
            <a:extLst>
              <a:ext uri="{FF2B5EF4-FFF2-40B4-BE49-F238E27FC236}">
                <a16:creationId xmlns:a16="http://schemas.microsoft.com/office/drawing/2014/main" id="{23C5D3FC-C4B0-44E0-271C-F99A14240B62}"/>
              </a:ext>
            </a:extLst>
          </p:cNvPr>
          <p:cNvSpPr txBox="1"/>
          <p:nvPr/>
        </p:nvSpPr>
        <p:spPr>
          <a:xfrm>
            <a:off x="2654712" y="132998"/>
            <a:ext cx="629264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Streamlit Dashboard of Humanlytics </a:t>
            </a:r>
          </a:p>
        </p:txBody>
      </p:sp>
      <p:pic>
        <p:nvPicPr>
          <p:cNvPr id="11" name="Picture 10" descr="A screenshot of a computer">
            <a:extLst>
              <a:ext uri="{FF2B5EF4-FFF2-40B4-BE49-F238E27FC236}">
                <a16:creationId xmlns:a16="http://schemas.microsoft.com/office/drawing/2014/main" id="{7292BA20-5F1C-BBB6-AE81-5AD094F6F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064" y="908810"/>
            <a:ext cx="5090021" cy="5590849"/>
          </a:xfrm>
          <a:prstGeom prst="rect">
            <a:avLst/>
          </a:prstGeom>
        </p:spPr>
      </p:pic>
      <p:pic>
        <p:nvPicPr>
          <p:cNvPr id="15" name="Picture 14" descr="A screenshot of a black and white website">
            <a:extLst>
              <a:ext uri="{FF2B5EF4-FFF2-40B4-BE49-F238E27FC236}">
                <a16:creationId xmlns:a16="http://schemas.microsoft.com/office/drawing/2014/main" id="{86E18C24-834D-890E-0924-34C1797B7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856335"/>
            <a:ext cx="5257801" cy="5695801"/>
          </a:xfrm>
          <a:prstGeom prst="rect">
            <a:avLst/>
          </a:prstGeom>
        </p:spPr>
      </p:pic>
    </p:spTree>
    <p:extLst>
      <p:ext uri="{BB962C8B-B14F-4D97-AF65-F5344CB8AC3E}">
        <p14:creationId xmlns:p14="http://schemas.microsoft.com/office/powerpoint/2010/main" val="1907341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4A035C-CCEB-9F1E-4377-BA7D49B216CD}"/>
              </a:ext>
            </a:extLst>
          </p:cNvPr>
          <p:cNvSpPr>
            <a:spLocks noGrp="1"/>
          </p:cNvSpPr>
          <p:nvPr>
            <p:ph type="sldNum" sz="quarter" idx="12"/>
          </p:nvPr>
        </p:nvSpPr>
        <p:spPr/>
        <p:txBody>
          <a:bodyPr/>
          <a:lstStyle/>
          <a:p>
            <a:fld id="{CBD12358-51D2-46B3-9BDE-DF29528B9454}" type="slidenum">
              <a:rPr lang="en-US" smtClean="0"/>
              <a:t>16</a:t>
            </a:fld>
            <a:endParaRPr lang="en-US"/>
          </a:p>
        </p:txBody>
      </p:sp>
      <p:sp>
        <p:nvSpPr>
          <p:cNvPr id="4" name="TextBox 3">
            <a:extLst>
              <a:ext uri="{FF2B5EF4-FFF2-40B4-BE49-F238E27FC236}">
                <a16:creationId xmlns:a16="http://schemas.microsoft.com/office/drawing/2014/main" id="{96FA24F0-AD3C-FAE8-236F-120DE8F0D5B3}"/>
              </a:ext>
            </a:extLst>
          </p:cNvPr>
          <p:cNvSpPr txBox="1"/>
          <p:nvPr/>
        </p:nvSpPr>
        <p:spPr>
          <a:xfrm>
            <a:off x="4768217" y="265621"/>
            <a:ext cx="348061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Resume Analysis </a:t>
            </a:r>
          </a:p>
        </p:txBody>
      </p:sp>
      <p:pic>
        <p:nvPicPr>
          <p:cNvPr id="8" name="Picture 7" descr="A screenshot of a computer&#10;&#10;Description automatically generated">
            <a:extLst>
              <a:ext uri="{FF2B5EF4-FFF2-40B4-BE49-F238E27FC236}">
                <a16:creationId xmlns:a16="http://schemas.microsoft.com/office/drawing/2014/main" id="{5C50E235-85ED-B0A8-D4C4-932EF66EC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48" y="1512403"/>
            <a:ext cx="6528404" cy="4313293"/>
          </a:xfrm>
          <a:prstGeom prst="rect">
            <a:avLst/>
          </a:prstGeom>
        </p:spPr>
      </p:pic>
      <p:pic>
        <p:nvPicPr>
          <p:cNvPr id="10" name="Picture 9" descr="A black and white text on a black background">
            <a:extLst>
              <a:ext uri="{FF2B5EF4-FFF2-40B4-BE49-F238E27FC236}">
                <a16:creationId xmlns:a16="http://schemas.microsoft.com/office/drawing/2014/main" id="{8686B7FC-9A0B-526E-E9C5-395C50AE2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124" y="1512404"/>
            <a:ext cx="4741028" cy="4313294"/>
          </a:xfrm>
          <a:prstGeom prst="rect">
            <a:avLst/>
          </a:prstGeom>
        </p:spPr>
      </p:pic>
    </p:spTree>
    <p:extLst>
      <p:ext uri="{BB962C8B-B14F-4D97-AF65-F5344CB8AC3E}">
        <p14:creationId xmlns:p14="http://schemas.microsoft.com/office/powerpoint/2010/main" val="380957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BCB688-5FB0-A2FF-CB95-9AE940DAF23E}"/>
              </a:ext>
            </a:extLst>
          </p:cNvPr>
          <p:cNvSpPr>
            <a:spLocks noGrp="1"/>
          </p:cNvSpPr>
          <p:nvPr>
            <p:ph type="subTitle" idx="1"/>
          </p:nvPr>
        </p:nvSpPr>
        <p:spPr>
          <a:xfrm>
            <a:off x="1740310" y="328632"/>
            <a:ext cx="9144000" cy="735496"/>
          </a:xfrm>
        </p:spPr>
        <p:txBody>
          <a:bodyPr>
            <a:normAutofit/>
          </a:bodyPr>
          <a:lstStyle/>
          <a:p>
            <a:r>
              <a:rPr lang="en-US" sz="3000" b="1" dirty="0">
                <a:latin typeface="Times New Roman" panose="02020603050405020304" pitchFamily="18" charset="0"/>
                <a:cs typeface="Times New Roman" panose="02020603050405020304" pitchFamily="18" charset="0"/>
              </a:rPr>
              <a:t>Q&amp;A with data</a:t>
            </a:r>
          </a:p>
        </p:txBody>
      </p:sp>
      <p:pic>
        <p:nvPicPr>
          <p:cNvPr id="6" name="Picture 5" descr="A black screen with white text&#10;&#10;Description automatically generated">
            <a:extLst>
              <a:ext uri="{FF2B5EF4-FFF2-40B4-BE49-F238E27FC236}">
                <a16:creationId xmlns:a16="http://schemas.microsoft.com/office/drawing/2014/main" id="{B7F3B0AB-AA6F-41B6-A3F5-B87864A52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309" y="1610139"/>
            <a:ext cx="9143999" cy="4134677"/>
          </a:xfrm>
          <a:prstGeom prst="rect">
            <a:avLst/>
          </a:prstGeom>
        </p:spPr>
      </p:pic>
    </p:spTree>
    <p:extLst>
      <p:ext uri="{BB962C8B-B14F-4D97-AF65-F5344CB8AC3E}">
        <p14:creationId xmlns:p14="http://schemas.microsoft.com/office/powerpoint/2010/main" val="142781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3A3C05D-FFD0-D82D-D075-EC16FB43B896}"/>
              </a:ext>
            </a:extLst>
          </p:cNvPr>
          <p:cNvSpPr>
            <a:spLocks noGrp="1"/>
          </p:cNvSpPr>
          <p:nvPr>
            <p:ph type="subTitle" idx="1"/>
          </p:nvPr>
        </p:nvSpPr>
        <p:spPr>
          <a:xfrm>
            <a:off x="1255643" y="367747"/>
            <a:ext cx="9144000" cy="735495"/>
          </a:xfrm>
        </p:spPr>
        <p:txBody>
          <a:bodyPr>
            <a:normAutofit/>
          </a:bodyPr>
          <a:lstStyle/>
          <a:p>
            <a:pPr rtl="0">
              <a:spcBef>
                <a:spcPts val="0"/>
              </a:spcBef>
              <a:spcAft>
                <a:spcPts val="0"/>
              </a:spcAft>
            </a:pPr>
            <a:r>
              <a:rPr lang="en-US" sz="3200" b="0" i="0" u="none" strike="noStrike" dirty="0">
                <a:effectLst/>
                <a:latin typeface="Times New Roman" panose="02020603050405020304" pitchFamily="18" charset="0"/>
                <a:cs typeface="Times New Roman" panose="02020603050405020304" pitchFamily="18" charset="0"/>
              </a:rPr>
              <a:t>Future Work</a:t>
            </a:r>
            <a:endParaRPr lang="en-US"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6430D50-AB87-DE90-B899-94DAF19DF969}"/>
              </a:ext>
            </a:extLst>
          </p:cNvPr>
          <p:cNvSpPr txBox="1"/>
          <p:nvPr/>
        </p:nvSpPr>
        <p:spPr>
          <a:xfrm>
            <a:off x="1255643" y="1823288"/>
            <a:ext cx="9144000" cy="2015936"/>
          </a:xfrm>
          <a:prstGeom prst="rect">
            <a:avLst/>
          </a:prstGeom>
          <a:noFill/>
        </p:spPr>
        <p:txBody>
          <a:bodyPr wrap="square" rtlCol="0">
            <a:spAutoFit/>
          </a:bodyPr>
          <a:lstStyle/>
          <a:p>
            <a:pPr marL="285750" indent="-285750" algn="just" rtl="0" fontAlgn="base">
              <a:spcBef>
                <a:spcPts val="0"/>
              </a:spcBef>
              <a:spcAft>
                <a:spcPts val="0"/>
              </a:spcAft>
              <a:buFont typeface="Arial" panose="020B0604020202020204" pitchFamily="34" charset="0"/>
              <a:buChar char="•"/>
            </a:pPr>
            <a:r>
              <a:rPr lang="en-US" sz="2500" b="1" i="0" u="none" strike="noStrike" dirty="0">
                <a:solidFill>
                  <a:srgbClr val="29261B"/>
                </a:solidFill>
                <a:effectLst/>
                <a:latin typeface="Times New Roman" panose="02020603050405020304" pitchFamily="18" charset="0"/>
                <a:cs typeface="Times New Roman" panose="02020603050405020304" pitchFamily="18" charset="0"/>
              </a:rPr>
              <a:t>Collecting more data and refining the current capabilities of application.</a:t>
            </a:r>
          </a:p>
          <a:p>
            <a:pPr marL="285750" indent="-285750" algn="just" rtl="0" fontAlgn="base">
              <a:spcBef>
                <a:spcPts val="0"/>
              </a:spcBef>
              <a:spcAft>
                <a:spcPts val="0"/>
              </a:spcAft>
              <a:buFont typeface="Arial" panose="020B0604020202020204" pitchFamily="34" charset="0"/>
              <a:buChar char="•"/>
            </a:pPr>
            <a:r>
              <a:rPr lang="en-US" sz="2500" b="1" dirty="0">
                <a:solidFill>
                  <a:srgbClr val="29261B"/>
                </a:solidFill>
                <a:latin typeface="Times New Roman" panose="02020603050405020304" pitchFamily="18" charset="0"/>
                <a:cs typeface="Times New Roman" panose="02020603050405020304" pitchFamily="18" charset="0"/>
              </a:rPr>
              <a:t>Feature engineering and adding new feature empowering the </a:t>
            </a:r>
            <a:r>
              <a:rPr lang="en-US" sz="2500" b="1" dirty="0" err="1">
                <a:solidFill>
                  <a:srgbClr val="29261B"/>
                </a:solidFill>
                <a:latin typeface="Times New Roman" panose="02020603050405020304" pitchFamily="18" charset="0"/>
                <a:cs typeface="Times New Roman" panose="02020603050405020304" pitchFamily="18" charset="0"/>
              </a:rPr>
              <a:t>llm</a:t>
            </a:r>
            <a:r>
              <a:rPr lang="en-US" sz="2500" b="1" dirty="0">
                <a:solidFill>
                  <a:srgbClr val="29261B"/>
                </a:solidFill>
                <a:latin typeface="Times New Roman" panose="02020603050405020304" pitchFamily="18" charset="0"/>
                <a:cs typeface="Times New Roman" panose="02020603050405020304" pitchFamily="18" charset="0"/>
              </a:rPr>
              <a:t> to cater the HR.</a:t>
            </a:r>
          </a:p>
          <a:p>
            <a:pPr marL="285750" indent="-285750" algn="just" rtl="0" fontAlgn="base">
              <a:spcBef>
                <a:spcPts val="0"/>
              </a:spcBef>
              <a:spcAft>
                <a:spcPts val="0"/>
              </a:spcAft>
              <a:buFont typeface="Arial" panose="020B0604020202020204" pitchFamily="34" charset="0"/>
              <a:buChar char="•"/>
            </a:pPr>
            <a:r>
              <a:rPr lang="en-US" sz="2500" b="1" dirty="0">
                <a:solidFill>
                  <a:srgbClr val="29261B"/>
                </a:solidFill>
                <a:latin typeface="Times New Roman" panose="02020603050405020304" pitchFamily="18" charset="0"/>
                <a:cs typeface="Times New Roman" panose="02020603050405020304" pitchFamily="18" charset="0"/>
              </a:rPr>
              <a:t>Conduct continuous research for further analysis. </a:t>
            </a:r>
            <a:endParaRPr lang="en-US" sz="2500" b="1" dirty="0">
              <a:latin typeface="Times New Roman" panose="02020603050405020304" pitchFamily="18" charset="0"/>
              <a:cs typeface="Times New Roman" panose="02020603050405020304" pitchFamily="18" charset="0"/>
            </a:endParaRPr>
          </a:p>
        </p:txBody>
      </p:sp>
      <p:sp>
        <p:nvSpPr>
          <p:cNvPr id="6" name="AutoShape 4">
            <a:extLst>
              <a:ext uri="{FF2B5EF4-FFF2-40B4-BE49-F238E27FC236}">
                <a16:creationId xmlns:a16="http://schemas.microsoft.com/office/drawing/2014/main" id="{A44FC4C2-F307-06D1-8D53-0D5CF75659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a:extLst>
              <a:ext uri="{FF2B5EF4-FFF2-40B4-BE49-F238E27FC236}">
                <a16:creationId xmlns:a16="http://schemas.microsoft.com/office/drawing/2014/main" id="{4CD0AD60-C516-1A97-FB1B-CAAC61712E3D}"/>
              </a:ext>
            </a:extLst>
          </p:cNvPr>
          <p:cNvSpPr>
            <a:spLocks noChangeAspect="1" noChangeArrowheads="1"/>
          </p:cNvSpPr>
          <p:nvPr/>
        </p:nvSpPr>
        <p:spPr bwMode="auto">
          <a:xfrm>
            <a:off x="6026426" y="3409382"/>
            <a:ext cx="304800" cy="3440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5555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30A684-0ED9-AA4E-4C02-DDF8E75BD5D1}"/>
              </a:ext>
            </a:extLst>
          </p:cNvPr>
          <p:cNvSpPr>
            <a:spLocks noGrp="1"/>
          </p:cNvSpPr>
          <p:nvPr>
            <p:ph type="subTitle" idx="1"/>
          </p:nvPr>
        </p:nvSpPr>
        <p:spPr>
          <a:xfrm>
            <a:off x="1524000" y="505097"/>
            <a:ext cx="9144000" cy="609600"/>
          </a:xfrm>
        </p:spPr>
        <p:txBody>
          <a:bodyPr>
            <a:normAutofit/>
          </a:bodyPr>
          <a:lstStyle/>
          <a:p>
            <a:pPr rtl="0">
              <a:spcBef>
                <a:spcPts val="0"/>
              </a:spcBef>
              <a:spcAft>
                <a:spcPts val="0"/>
              </a:spcAft>
            </a:pPr>
            <a:r>
              <a:rPr lang="en-US" sz="3200" b="1" i="0" u="none" strike="noStrike" dirty="0">
                <a:effectLst/>
                <a:latin typeface="Times New Roman" panose="02020603050405020304" pitchFamily="18" charset="0"/>
                <a:cs typeface="Times New Roman" panose="02020603050405020304" pitchFamily="18" charset="0"/>
              </a:rPr>
              <a:t>Conclusion</a:t>
            </a:r>
            <a:r>
              <a:rPr lang="en-US" sz="3200" b="0" i="0" u="none" strike="noStrike" dirty="0">
                <a:effectLst/>
                <a:latin typeface="Times New Roman" panose="02020603050405020304" pitchFamily="18" charset="0"/>
                <a:cs typeface="Times New Roman" panose="02020603050405020304" pitchFamily="18" charset="0"/>
              </a:rPr>
              <a:t> </a:t>
            </a:r>
            <a:endParaRPr lang="en-US" sz="3200" b="0" dirty="0">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0E923AB-D9AB-759A-DFD0-8DAA001DE0F5}"/>
              </a:ext>
            </a:extLst>
          </p:cNvPr>
          <p:cNvSpPr txBox="1"/>
          <p:nvPr/>
        </p:nvSpPr>
        <p:spPr>
          <a:xfrm>
            <a:off x="684736" y="1346313"/>
            <a:ext cx="5618093" cy="2585323"/>
          </a:xfrm>
          <a:prstGeom prst="rect">
            <a:avLst/>
          </a:prstGeom>
          <a:noFill/>
        </p:spPr>
        <p:txBody>
          <a:bodyPr wrap="square" rtlCol="0">
            <a:spAutoFit/>
          </a:bodyPr>
          <a:lstStyle/>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Introduces innovative approach to HR practices with</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Recruitment Prediction Dashboard.</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Combines frontend, backend, and AI components for</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real-time insights.</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Streamlines recruitment processes and enhances user</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experience.</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Ensures data security and compliance.</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Integrates features like resume analysis and sentiment</a:t>
            </a:r>
          </a:p>
          <a:p>
            <a:pPr marL="285750" indent="-285750" algn="l">
              <a:buFont typeface="Arial" panose="020B0604020202020204" pitchFamily="34" charset="0"/>
              <a:buChar char="•"/>
            </a:pPr>
            <a:r>
              <a:rPr lang="en-US" sz="1800" b="0" i="0" u="none" strike="noStrike" baseline="0" dirty="0">
                <a:solidFill>
                  <a:srgbClr val="0D0D0D"/>
                </a:solidFill>
                <a:latin typeface="Calibri" panose="020F0502020204030204" pitchFamily="34" charset="0"/>
              </a:rPr>
              <a:t>analysis for enhanced functionality.</a:t>
            </a:r>
            <a:endParaRPr lang="en-US" sz="25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DAEE0A6-BCC7-F3E9-2ECC-75F54FA93E0E}"/>
              </a:ext>
            </a:extLst>
          </p:cNvPr>
          <p:cNvPicPr>
            <a:picLocks noChangeAspect="1"/>
          </p:cNvPicPr>
          <p:nvPr/>
        </p:nvPicPr>
        <p:blipFill>
          <a:blip r:embed="rId2"/>
          <a:stretch>
            <a:fillRect/>
          </a:stretch>
        </p:blipFill>
        <p:spPr>
          <a:xfrm>
            <a:off x="1524000" y="4048649"/>
            <a:ext cx="4427121" cy="2663687"/>
          </a:xfrm>
          <a:prstGeom prst="rect">
            <a:avLst/>
          </a:prstGeom>
        </p:spPr>
      </p:pic>
      <p:pic>
        <p:nvPicPr>
          <p:cNvPr id="6" name="Picture 5">
            <a:extLst>
              <a:ext uri="{FF2B5EF4-FFF2-40B4-BE49-F238E27FC236}">
                <a16:creationId xmlns:a16="http://schemas.microsoft.com/office/drawing/2014/main" id="{99C5E458-5962-611C-7442-29BB8D66566C}"/>
              </a:ext>
            </a:extLst>
          </p:cNvPr>
          <p:cNvPicPr>
            <a:picLocks noChangeAspect="1"/>
          </p:cNvPicPr>
          <p:nvPr/>
        </p:nvPicPr>
        <p:blipFill>
          <a:blip r:embed="rId3"/>
          <a:stretch>
            <a:fillRect/>
          </a:stretch>
        </p:blipFill>
        <p:spPr>
          <a:xfrm>
            <a:off x="7207859" y="1351535"/>
            <a:ext cx="4427121" cy="4818752"/>
          </a:xfrm>
          <a:prstGeom prst="rect">
            <a:avLst/>
          </a:prstGeom>
        </p:spPr>
      </p:pic>
    </p:spTree>
    <p:extLst>
      <p:ext uri="{BB962C8B-B14F-4D97-AF65-F5344CB8AC3E}">
        <p14:creationId xmlns:p14="http://schemas.microsoft.com/office/powerpoint/2010/main" val="4083270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A2ADE79-4B62-CE37-13C9-8713ACD8E458}"/>
              </a:ext>
            </a:extLst>
          </p:cNvPr>
          <p:cNvSpPr>
            <a:spLocks noGrp="1"/>
          </p:cNvSpPr>
          <p:nvPr>
            <p:ph type="subTitle" idx="1"/>
          </p:nvPr>
        </p:nvSpPr>
        <p:spPr>
          <a:xfrm>
            <a:off x="607249" y="318565"/>
            <a:ext cx="10546272" cy="635727"/>
          </a:xfrm>
        </p:spPr>
        <p:txBody>
          <a:bodyPr>
            <a:normAutofit/>
          </a:bodyPr>
          <a:lstStyle/>
          <a:p>
            <a:r>
              <a:rPr lang="en-US" sz="3000" b="1" i="0" u="none" strike="noStrike" dirty="0">
                <a:effectLst/>
                <a:latin typeface="Times New Roman" panose="02020603050405020304" pitchFamily="18" charset="0"/>
              </a:rPr>
              <a:t>Problem Statement</a:t>
            </a:r>
            <a:endParaRPr lang="en-US" sz="3000" b="1" dirty="0"/>
          </a:p>
        </p:txBody>
      </p:sp>
      <p:sp>
        <p:nvSpPr>
          <p:cNvPr id="6" name="TextBox 5">
            <a:extLst>
              <a:ext uri="{FF2B5EF4-FFF2-40B4-BE49-F238E27FC236}">
                <a16:creationId xmlns:a16="http://schemas.microsoft.com/office/drawing/2014/main" id="{6510AE07-DF3D-81B9-912A-60E959DE7BA9}"/>
              </a:ext>
            </a:extLst>
          </p:cNvPr>
          <p:cNvSpPr txBox="1"/>
          <p:nvPr/>
        </p:nvSpPr>
        <p:spPr>
          <a:xfrm>
            <a:off x="846085" y="1934204"/>
            <a:ext cx="10068599" cy="2341025"/>
          </a:xfrm>
          <a:prstGeom prst="rect">
            <a:avLst/>
          </a:prstGeom>
          <a:noFill/>
        </p:spPr>
        <p:txBody>
          <a:bodyPr wrap="square" rtlCol="0">
            <a:spAutoFit/>
          </a:bodyPr>
          <a:lstStyle/>
          <a:p>
            <a:pPr rtl="0" fontAlgn="base">
              <a:lnSpc>
                <a:spcPct val="150000"/>
              </a:lnSpc>
              <a:spcBef>
                <a:spcPts val="1000"/>
              </a:spcBef>
              <a:spcAft>
                <a:spcPts val="0"/>
              </a:spcAft>
            </a:pPr>
            <a:r>
              <a:rPr lang="en-US" sz="2500" b="0" i="0" u="none" strike="noStrike" dirty="0">
                <a:solidFill>
                  <a:srgbClr val="0D0D0D"/>
                </a:solidFill>
                <a:effectLst/>
                <a:latin typeface="Times New Roman" panose="02020603050405020304" pitchFamily="18" charset="0"/>
                <a:cs typeface="Times New Roman" panose="02020603050405020304" pitchFamily="18" charset="0"/>
              </a:rPr>
              <a:t>Amidst the prevalent layoffs and evolving workforce dynamics, how can we effectively navigate these complexities to cultivate resilience and promote sustainable employment practices that benefit both individuals and organizations?</a:t>
            </a:r>
          </a:p>
        </p:txBody>
      </p:sp>
    </p:spTree>
    <p:extLst>
      <p:ext uri="{BB962C8B-B14F-4D97-AF65-F5344CB8AC3E}">
        <p14:creationId xmlns:p14="http://schemas.microsoft.com/office/powerpoint/2010/main" val="396291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34CE39-622E-A798-2D07-CFCA8F822F00}"/>
              </a:ext>
            </a:extLst>
          </p:cNvPr>
          <p:cNvSpPr>
            <a:spLocks noGrp="1"/>
          </p:cNvSpPr>
          <p:nvPr>
            <p:ph type="subTitle" idx="1"/>
          </p:nvPr>
        </p:nvSpPr>
        <p:spPr>
          <a:xfrm>
            <a:off x="1524000" y="298174"/>
            <a:ext cx="9144000" cy="675861"/>
          </a:xfrm>
        </p:spPr>
        <p:txBody>
          <a:bodyPr>
            <a:normAutofit/>
          </a:bodyPr>
          <a:lstStyle/>
          <a:p>
            <a:r>
              <a:rPr lang="en-US" sz="3200" b="0" i="0" u="none" strike="noStrike" dirty="0">
                <a:effectLst/>
                <a:latin typeface="Times New Roman" panose="02020603050405020304" pitchFamily="18" charset="0"/>
                <a:cs typeface="Times New Roman" panose="02020603050405020304" pitchFamily="18" charset="0"/>
              </a:rPr>
              <a:t>ReferenceS</a:t>
            </a:r>
            <a:endParaRPr lang="en-US"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39CC7CB-F69F-F117-D773-72BACB9CB42A}"/>
              </a:ext>
            </a:extLst>
          </p:cNvPr>
          <p:cNvSpPr txBox="1"/>
          <p:nvPr/>
        </p:nvSpPr>
        <p:spPr>
          <a:xfrm>
            <a:off x="1255643" y="1351722"/>
            <a:ext cx="9144000" cy="1477328"/>
          </a:xfrm>
          <a:prstGeom prst="rect">
            <a:avLst/>
          </a:prstGeom>
          <a:noFill/>
        </p:spPr>
        <p:txBody>
          <a:bodyPr wrap="square" rtlCol="0">
            <a:spAutoFit/>
          </a:bodyPr>
          <a:lstStyle/>
          <a:p>
            <a:pPr marL="190500" algn="just" rtl="0">
              <a:spcBef>
                <a:spcPts val="0"/>
              </a:spcBef>
              <a:spcAft>
                <a:spcPts val="0"/>
              </a:spcAft>
            </a:pPr>
            <a:r>
              <a:rPr lang="en-US" sz="1800" b="0" i="0" u="none" strike="noStrike" dirty="0">
                <a:solidFill>
                  <a:srgbClr val="000000"/>
                </a:solidFill>
                <a:effectLst/>
                <a:latin typeface="Linux Libertine"/>
              </a:rPr>
              <a:t>[1] </a:t>
            </a:r>
            <a:r>
              <a:rPr lang="en-US" sz="1800" b="0" i="0" u="sng" strike="noStrike" dirty="0">
                <a:solidFill>
                  <a:srgbClr val="1155CC"/>
                </a:solidFill>
                <a:effectLst/>
                <a:latin typeface="Linux Libertine"/>
                <a:hlinkClick r:id="rId2"/>
              </a:rPr>
              <a:t>https://streamlit.io/</a:t>
            </a:r>
            <a:endParaRPr lang="en-US" sz="1800" b="0" dirty="0">
              <a:effectLst/>
            </a:endParaRPr>
          </a:p>
          <a:p>
            <a:pPr marL="190500" algn="just" rtl="0">
              <a:spcBef>
                <a:spcPts val="0"/>
              </a:spcBef>
              <a:spcAft>
                <a:spcPts val="0"/>
              </a:spcAft>
            </a:pPr>
            <a:r>
              <a:rPr lang="en-US" sz="1800" b="0" i="0" u="none" strike="noStrike" dirty="0">
                <a:solidFill>
                  <a:srgbClr val="000000"/>
                </a:solidFill>
                <a:effectLst/>
                <a:latin typeface="Linux Libertine"/>
              </a:rPr>
              <a:t>[2] </a:t>
            </a:r>
            <a:r>
              <a:rPr lang="en-US" sz="1800" b="0" i="0" u="sng" strike="noStrike" dirty="0">
                <a:solidFill>
                  <a:srgbClr val="1155CC"/>
                </a:solidFill>
                <a:effectLst/>
                <a:latin typeface="Linux Libertine"/>
                <a:hlinkClick r:id="rId3"/>
              </a:rPr>
              <a:t>https://colab.research.google.com/</a:t>
            </a:r>
            <a:endParaRPr lang="en-US" sz="1800" b="0" dirty="0">
              <a:effectLst/>
            </a:endParaRPr>
          </a:p>
          <a:p>
            <a:pPr marL="190500" algn="just" rtl="0">
              <a:spcBef>
                <a:spcPts val="0"/>
              </a:spcBef>
              <a:spcAft>
                <a:spcPts val="0"/>
              </a:spcAft>
            </a:pPr>
            <a:r>
              <a:rPr lang="en-US" sz="1800" b="0" i="0" u="none" strike="noStrike" dirty="0">
                <a:solidFill>
                  <a:srgbClr val="000000"/>
                </a:solidFill>
                <a:effectLst/>
                <a:latin typeface="Linux Libertine"/>
              </a:rPr>
              <a:t>[3] </a:t>
            </a:r>
            <a:r>
              <a:rPr lang="en-US" sz="1800" b="0" i="0" u="sng" strike="noStrike" dirty="0">
                <a:solidFill>
                  <a:srgbClr val="1155CC"/>
                </a:solidFill>
                <a:effectLst/>
                <a:latin typeface="Linux Libertine"/>
                <a:hlinkClick r:id="rId4"/>
              </a:rPr>
              <a:t>https://platform.openai.com/docs/models</a:t>
            </a:r>
            <a:endParaRPr lang="en-US" sz="1800" b="0" dirty="0">
              <a:effectLst/>
            </a:endParaRPr>
          </a:p>
          <a:p>
            <a:pPr marL="190500" algn="just" rtl="0">
              <a:spcBef>
                <a:spcPts val="0"/>
              </a:spcBef>
              <a:spcAft>
                <a:spcPts val="0"/>
              </a:spcAft>
            </a:pPr>
            <a:r>
              <a:rPr lang="en-US" sz="1800" b="0" i="0" u="none" strike="noStrike" dirty="0">
                <a:solidFill>
                  <a:srgbClr val="000000"/>
                </a:solidFill>
                <a:effectLst/>
                <a:latin typeface="Linux Libertine"/>
              </a:rPr>
              <a:t>[4] </a:t>
            </a:r>
            <a:r>
              <a:rPr lang="en-US" sz="1800" b="0" i="0" u="none" strike="noStrike" dirty="0">
                <a:solidFill>
                  <a:srgbClr val="000000"/>
                </a:solidFill>
                <a:effectLst/>
                <a:latin typeface="Linux Libertine"/>
                <a:hlinkClick r:id="rId5"/>
              </a:rPr>
              <a:t>https://www.reddit.com/r/Layoffs/</a:t>
            </a:r>
            <a:endParaRPr lang="en-US" sz="1800" b="0" i="0" u="none" strike="noStrike" dirty="0">
              <a:solidFill>
                <a:srgbClr val="000000"/>
              </a:solidFill>
              <a:effectLst/>
              <a:latin typeface="Linux Libertine"/>
            </a:endParaRPr>
          </a:p>
          <a:p>
            <a:pPr marL="190500" algn="just" rtl="0">
              <a:spcBef>
                <a:spcPts val="0"/>
              </a:spcBef>
              <a:spcAft>
                <a:spcPts val="0"/>
              </a:spcAft>
            </a:pPr>
            <a:r>
              <a:rPr lang="en-US" sz="1800" b="0" i="0" u="none" strike="noStrike" dirty="0">
                <a:solidFill>
                  <a:srgbClr val="000000"/>
                </a:solidFill>
                <a:effectLst/>
                <a:latin typeface="Linux Libertine"/>
              </a:rPr>
              <a:t>[5] </a:t>
            </a:r>
            <a:r>
              <a:rPr lang="en-US" sz="1800" b="0" i="0" u="none" strike="noStrike" dirty="0">
                <a:solidFill>
                  <a:srgbClr val="000000"/>
                </a:solidFill>
                <a:effectLst/>
                <a:latin typeface="Linux Libertine"/>
                <a:hlinkClick r:id="rId6"/>
              </a:rPr>
              <a:t>https://www.kaggle.com/datasets/theakhilb/layoffs-data-2022</a:t>
            </a:r>
            <a:endParaRPr lang="en-US" sz="1800" b="0" i="0" u="none" strike="noStrike" dirty="0">
              <a:solidFill>
                <a:srgbClr val="000000"/>
              </a:solidFill>
              <a:effectLst/>
              <a:latin typeface="Linux Libertine"/>
            </a:endParaRPr>
          </a:p>
        </p:txBody>
      </p:sp>
    </p:spTree>
    <p:extLst>
      <p:ext uri="{BB962C8B-B14F-4D97-AF65-F5344CB8AC3E}">
        <p14:creationId xmlns:p14="http://schemas.microsoft.com/office/powerpoint/2010/main" val="389027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alphaModFix amt="18000"/>
            <a:extLst>
              <a:ext uri="{BEBA8EAE-BF5A-486C-A8C5-ECC9F3942E4B}">
                <a14:imgProps xmlns:a14="http://schemas.microsoft.com/office/drawing/2010/main">
                  <a14:imgLayer r:embed="rId3">
                    <a14:imgEffect>
                      <a14:colorTemperature colorTemp="1500"/>
                    </a14:imgEffect>
                    <a14:imgEffect>
                      <a14:saturation sat="189000"/>
                    </a14:imgEffect>
                  </a14:imgLayer>
                </a14:imgProps>
              </a:ext>
            </a:extLst>
          </a:blip>
          <a:srcRect/>
          <a:stretch/>
        </p:blipFill>
        <p:spPr>
          <a:xfrm>
            <a:off x="0" y="0"/>
            <a:ext cx="12192000" cy="6858000"/>
          </a:xfrm>
          <a:solidFill>
            <a:schemeClr val="tx1">
              <a:alpha val="51000"/>
            </a:schemeClr>
          </a:solidFill>
          <a:effectLst>
            <a:reflection endPos="0" dir="5400000" sy="-100000" algn="bl" rotWithShape="0"/>
          </a:effectLst>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076960" y="2325757"/>
            <a:ext cx="10281919" cy="1488907"/>
          </a:xfrm>
        </p:spPr>
        <p:txBody>
          <a:bodyPr/>
          <a:lstStyle/>
          <a:p>
            <a:r>
              <a:rPr lang="en-US" sz="10000" b="1" dirty="0">
                <a:solidFill>
                  <a:schemeClr val="accent2"/>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68D6-36D1-47EC-2B45-9E5CD645DB12}"/>
              </a:ext>
            </a:extLst>
          </p:cNvPr>
          <p:cNvSpPr>
            <a:spLocks noGrp="1"/>
          </p:cNvSpPr>
          <p:nvPr>
            <p:ph type="ctrTitle"/>
          </p:nvPr>
        </p:nvSpPr>
        <p:spPr>
          <a:xfrm>
            <a:off x="1524000" y="1435510"/>
            <a:ext cx="9144000" cy="806245"/>
          </a:xfrm>
        </p:spPr>
        <p:txBody>
          <a:bodyPr/>
          <a:lstStyle/>
          <a:p>
            <a:r>
              <a:rPr lang="en-US" sz="1600" dirty="0">
                <a:latin typeface="Times New Roman" panose="02020603050405020304" pitchFamily="18" charset="0"/>
                <a:cs typeface="Times New Roman" panose="02020603050405020304" pitchFamily="18" charset="0"/>
                <a:hlinkClick r:id="rId2"/>
              </a:rPr>
              <a:t>https://github.com/arslan719/Capstone_Project_5588/tree/main/Assignment5.2</a:t>
            </a: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F688044-6351-F13B-A459-8DC59DFBC7A4}"/>
              </a:ext>
            </a:extLst>
          </p:cNvPr>
          <p:cNvSpPr>
            <a:spLocks noGrp="1"/>
          </p:cNvSpPr>
          <p:nvPr>
            <p:ph type="subTitle" idx="1"/>
          </p:nvPr>
        </p:nvSpPr>
        <p:spPr>
          <a:xfrm>
            <a:off x="1524000" y="481782"/>
            <a:ext cx="9144000" cy="599766"/>
          </a:xfrm>
        </p:spPr>
        <p:txBody>
          <a:bodyPr>
            <a:normAutofit/>
          </a:bodyPr>
          <a:lstStyle/>
          <a:p>
            <a:r>
              <a:rPr lang="en-US" dirty="0" err="1"/>
              <a:t>Group_Github</a:t>
            </a:r>
            <a:endParaRPr lang="en-US" dirty="0"/>
          </a:p>
        </p:txBody>
      </p:sp>
      <p:sp>
        <p:nvSpPr>
          <p:cNvPr id="5" name="TextBox 4">
            <a:extLst>
              <a:ext uri="{FF2B5EF4-FFF2-40B4-BE49-F238E27FC236}">
                <a16:creationId xmlns:a16="http://schemas.microsoft.com/office/drawing/2014/main" id="{A58AE8B8-91C5-0C4A-E699-F75567C78323}"/>
              </a:ext>
            </a:extLst>
          </p:cNvPr>
          <p:cNvSpPr txBox="1"/>
          <p:nvPr/>
        </p:nvSpPr>
        <p:spPr>
          <a:xfrm>
            <a:off x="1710813" y="3108293"/>
            <a:ext cx="8957187" cy="2585323"/>
          </a:xfrm>
          <a:prstGeom prst="rect">
            <a:avLst/>
          </a:prstGeom>
          <a:noFill/>
        </p:spPr>
        <p:txBody>
          <a:bodyPr wrap="square">
            <a:spAutoFit/>
          </a:bodyPr>
          <a:lstStyle/>
          <a:p>
            <a:r>
              <a:rPr lang="en-US" dirty="0"/>
              <a:t>Team Git: </a:t>
            </a:r>
          </a:p>
          <a:p>
            <a:r>
              <a:rPr lang="en-US" dirty="0" err="1"/>
              <a:t>Ramya:</a:t>
            </a:r>
            <a:r>
              <a:rPr lang="en-US" sz="1800" u="sng" spc="255" dirty="0" err="1">
                <a:solidFill>
                  <a:srgbClr val="0000FF"/>
                </a:solidFill>
                <a:effectLst/>
                <a:latin typeface="Times New Roman" panose="02020603050405020304" pitchFamily="18" charset="0"/>
                <a:ea typeface="Times New Roman" panose="02020603050405020304" pitchFamily="18" charset="0"/>
                <a:hlinkClick r:id="rId3"/>
              </a:rPr>
              <a:t>https</a:t>
            </a:r>
            <a:r>
              <a:rPr lang="en-US" sz="1800" u="sng" spc="255" dirty="0">
                <a:solidFill>
                  <a:srgbClr val="0000FF"/>
                </a:solidFill>
                <a:effectLst/>
                <a:latin typeface="Times New Roman" panose="02020603050405020304" pitchFamily="18" charset="0"/>
                <a:ea typeface="Times New Roman" panose="02020603050405020304" pitchFamily="18" charset="0"/>
                <a:hlinkClick r:id="rId3"/>
              </a:rPr>
              <a:t>://github.com/RAMYA19956/Ds_Capstone_Project_5588/tree/main/Assignment%205-2%3A%20Data%20Science%20Capstone%20-%20Final%20Project%20Submission</a:t>
            </a:r>
            <a:endParaRPr lang="en-US" sz="1800" u="sng" spc="255" dirty="0">
              <a:solidFill>
                <a:srgbClr val="0000FF"/>
              </a:solidFill>
              <a:effectLst/>
              <a:latin typeface="Times New Roman" panose="02020603050405020304" pitchFamily="18" charset="0"/>
              <a:ea typeface="Times New Roman" panose="02020603050405020304" pitchFamily="18" charset="0"/>
            </a:endParaRPr>
          </a:p>
          <a:p>
            <a:endParaRPr lang="en-US" sz="1800" u="sng" spc="255" dirty="0">
              <a:solidFill>
                <a:srgbClr val="0000FF"/>
              </a:solidFill>
              <a:effectLst/>
              <a:latin typeface="Times New Roman" panose="02020603050405020304" pitchFamily="18" charset="0"/>
              <a:ea typeface="Times New Roman" panose="02020603050405020304" pitchFamily="18" charset="0"/>
            </a:endParaRPr>
          </a:p>
          <a:p>
            <a:r>
              <a:rPr lang="en-US" dirty="0"/>
              <a:t>Arslan: </a:t>
            </a:r>
            <a:r>
              <a:rPr lang="en-US" dirty="0">
                <a:hlinkClick r:id="rId2"/>
              </a:rPr>
              <a:t>https://github.com/arslan719/Capstone_Project_5588/tree/main/Assignment5.2</a:t>
            </a:r>
            <a:r>
              <a:rPr lang="en-US" dirty="0"/>
              <a:t> </a:t>
            </a:r>
          </a:p>
          <a:p>
            <a:r>
              <a:rPr lang="en-US" dirty="0"/>
              <a:t>Tayyab: </a:t>
            </a:r>
            <a:r>
              <a:rPr lang="en-US" dirty="0">
                <a:hlinkClick r:id="rId4"/>
              </a:rPr>
              <a:t>https://github.com/mtayyab25/Capstone_CS-5588-/tree/main/Assignmen</a:t>
            </a:r>
            <a:r>
              <a:rPr lang="en-US" dirty="0"/>
              <a:t> </a:t>
            </a:r>
          </a:p>
          <a:p>
            <a:r>
              <a:rPr lang="en-US" dirty="0"/>
              <a:t>Dallas: </a:t>
            </a:r>
            <a:r>
              <a:rPr lang="en-US" dirty="0">
                <a:hlinkClick r:id="rId5"/>
              </a:rPr>
              <a:t>https://github.com/dallasdiaz93/datasciencecapstone/tree/main/Assignment%20</a:t>
            </a:r>
            <a:r>
              <a:rPr lang="en-US" dirty="0"/>
              <a:t>  </a:t>
            </a:r>
          </a:p>
          <a:p>
            <a:endParaRPr lang="en-US" dirty="0"/>
          </a:p>
        </p:txBody>
      </p:sp>
    </p:spTree>
    <p:extLst>
      <p:ext uri="{BB962C8B-B14F-4D97-AF65-F5344CB8AC3E}">
        <p14:creationId xmlns:p14="http://schemas.microsoft.com/office/powerpoint/2010/main" val="3578032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5983357" y="457200"/>
            <a:ext cx="5416635" cy="665922"/>
          </a:xfrm>
          <a:noFill/>
        </p:spPr>
        <p:txBody>
          <a:bodyPr anchor="b">
            <a:noAutofit/>
          </a:bodyPr>
          <a:lstStyle/>
          <a:p>
            <a:r>
              <a:rPr lang="en-US" sz="2000" b="1" dirty="0">
                <a:latin typeface="Times New Roman" panose="02020603050405020304" pitchFamily="18" charset="0"/>
                <a:cs typeface="Times New Roman" panose="02020603050405020304" pitchFamily="18" charset="0"/>
              </a:rPr>
              <a:t>Member Contribution</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TextBox 2">
            <a:extLst>
              <a:ext uri="{FF2B5EF4-FFF2-40B4-BE49-F238E27FC236}">
                <a16:creationId xmlns:a16="http://schemas.microsoft.com/office/drawing/2014/main" id="{E5745241-85EA-75A7-55AE-B01A889D100A}"/>
              </a:ext>
            </a:extLst>
          </p:cNvPr>
          <p:cNvSpPr txBox="1"/>
          <p:nvPr/>
        </p:nvSpPr>
        <p:spPr>
          <a:xfrm>
            <a:off x="6086168" y="1553497"/>
            <a:ext cx="5663380" cy="1815882"/>
          </a:xfrm>
          <a:prstGeom prst="rect">
            <a:avLst/>
          </a:prstGeom>
          <a:noFill/>
        </p:spPr>
        <p:txBody>
          <a:bodyPr wrap="square" rtlCol="0">
            <a:spAutoFit/>
          </a:bodyPr>
          <a:lstStyle/>
          <a:p>
            <a:r>
              <a:rPr lang="en-US" sz="2800" cap="none" dirty="0">
                <a:latin typeface="Times New Roman" panose="02020603050405020304" pitchFamily="18" charset="0"/>
                <a:cs typeface="Times New Roman" panose="02020603050405020304" pitchFamily="18" charset="0"/>
              </a:rPr>
              <a:t>Dallas -25%</a:t>
            </a:r>
            <a:br>
              <a:rPr lang="en-US" sz="2800" cap="none" dirty="0">
                <a:latin typeface="Times New Roman" panose="02020603050405020304" pitchFamily="18" charset="0"/>
                <a:cs typeface="Times New Roman" panose="02020603050405020304" pitchFamily="18" charset="0"/>
              </a:rPr>
            </a:br>
            <a:r>
              <a:rPr lang="en-US" sz="2800" cap="none" dirty="0">
                <a:latin typeface="Times New Roman" panose="02020603050405020304" pitchFamily="18" charset="0"/>
                <a:cs typeface="Times New Roman" panose="02020603050405020304" pitchFamily="18" charset="0"/>
              </a:rPr>
              <a:t>Arslan -25% </a:t>
            </a:r>
            <a:br>
              <a:rPr lang="en-US" sz="2800" cap="none" dirty="0">
                <a:latin typeface="Times New Roman" panose="02020603050405020304" pitchFamily="18" charset="0"/>
                <a:cs typeface="Times New Roman" panose="02020603050405020304" pitchFamily="18" charset="0"/>
              </a:rPr>
            </a:br>
            <a:r>
              <a:rPr lang="en-US" sz="2800" cap="none" dirty="0">
                <a:latin typeface="Times New Roman" panose="02020603050405020304" pitchFamily="18" charset="0"/>
                <a:cs typeface="Times New Roman" panose="02020603050405020304" pitchFamily="18" charset="0"/>
              </a:rPr>
              <a:t>Tayyab- 25%</a:t>
            </a:r>
            <a:br>
              <a:rPr lang="en-US" sz="2800" cap="none" dirty="0">
                <a:latin typeface="Times New Roman" panose="02020603050405020304" pitchFamily="18" charset="0"/>
                <a:cs typeface="Times New Roman" panose="02020603050405020304" pitchFamily="18" charset="0"/>
              </a:rPr>
            </a:br>
            <a:r>
              <a:rPr lang="en-US" sz="2800" cap="none" dirty="0">
                <a:latin typeface="Times New Roman" panose="02020603050405020304" pitchFamily="18" charset="0"/>
                <a:cs typeface="Times New Roman" panose="02020603050405020304" pitchFamily="18" charset="0"/>
              </a:rPr>
              <a:t>Ramya -25%</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900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5983357" y="457200"/>
            <a:ext cx="5416635" cy="665922"/>
          </a:xfrm>
          <a:noFill/>
        </p:spPr>
        <p:txBody>
          <a:bodyPr anchor="b">
            <a:noAutofit/>
          </a:bodyPr>
          <a:lstStyle/>
          <a:p>
            <a:r>
              <a:rPr lang="en-US" sz="3000" b="1" dirty="0">
                <a:latin typeface="Times New Roman" panose="02020603050405020304" pitchFamily="18" charset="0"/>
                <a:cs typeface="Times New Roman" panose="02020603050405020304" pitchFamily="18" charset="0"/>
              </a:rPr>
              <a:t>INTRODUCTION</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TextBox 2">
            <a:extLst>
              <a:ext uri="{FF2B5EF4-FFF2-40B4-BE49-F238E27FC236}">
                <a16:creationId xmlns:a16="http://schemas.microsoft.com/office/drawing/2014/main" id="{E5745241-85EA-75A7-55AE-B01A889D100A}"/>
              </a:ext>
            </a:extLst>
          </p:cNvPr>
          <p:cNvSpPr txBox="1"/>
          <p:nvPr/>
        </p:nvSpPr>
        <p:spPr>
          <a:xfrm>
            <a:off x="6086168" y="1553497"/>
            <a:ext cx="5663380" cy="4324261"/>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Integrating </a:t>
            </a:r>
            <a:r>
              <a:rPr lang="en-US" sz="2500" b="1" dirty="0">
                <a:latin typeface="Times New Roman" panose="02020603050405020304" pitchFamily="18" charset="0"/>
                <a:cs typeface="Times New Roman" panose="02020603050405020304" pitchFamily="18" charset="0"/>
              </a:rPr>
              <a:t>sentiment</a:t>
            </a:r>
            <a:r>
              <a:rPr lang="en-US" sz="2500" dirty="0">
                <a:latin typeface="Times New Roman" panose="02020603050405020304" pitchFamily="18" charset="0"/>
                <a:cs typeface="Times New Roman" panose="02020603050405020304" pitchFamily="18" charset="0"/>
              </a:rPr>
              <a:t> analysis into </a:t>
            </a:r>
            <a:r>
              <a:rPr lang="en-US" sz="2500" b="1" dirty="0">
                <a:latin typeface="Times New Roman" panose="02020603050405020304" pitchFamily="18" charset="0"/>
                <a:cs typeface="Times New Roman" panose="02020603050405020304" pitchFamily="18" charset="0"/>
              </a:rPr>
              <a:t>HR dashboard </a:t>
            </a:r>
            <a:r>
              <a:rPr lang="en-US" sz="2500" dirty="0">
                <a:latin typeface="Times New Roman" panose="02020603050405020304" pitchFamily="18" charset="0"/>
                <a:cs typeface="Times New Roman" panose="02020603050405020304" pitchFamily="18" charset="0"/>
              </a:rPr>
              <a:t>to understand employee reactions during layoffs. By </a:t>
            </a:r>
            <a:r>
              <a:rPr lang="en-US" sz="2500" b="1" dirty="0">
                <a:latin typeface="Times New Roman" panose="02020603050405020304" pitchFamily="18" charset="0"/>
                <a:cs typeface="Times New Roman" panose="02020603050405020304" pitchFamily="18" charset="0"/>
              </a:rPr>
              <a:t>analyzing feedback </a:t>
            </a:r>
            <a:r>
              <a:rPr lang="en-US" sz="2500" dirty="0">
                <a:latin typeface="Times New Roman" panose="02020603050405020304" pitchFamily="18" charset="0"/>
                <a:cs typeface="Times New Roman" panose="02020603050405020304" pitchFamily="18" charset="0"/>
              </a:rPr>
              <a:t>and </a:t>
            </a:r>
            <a:r>
              <a:rPr lang="en-US" sz="2500" b="1" dirty="0">
                <a:latin typeface="Times New Roman" panose="02020603050405020304" pitchFamily="18" charset="0"/>
                <a:cs typeface="Times New Roman" panose="02020603050405020304" pitchFamily="18" charset="0"/>
              </a:rPr>
              <a:t>social media posts</a:t>
            </a:r>
            <a:r>
              <a:rPr lang="en-US" sz="2500" dirty="0">
                <a:latin typeface="Times New Roman" panose="02020603050405020304" pitchFamily="18" charset="0"/>
                <a:cs typeface="Times New Roman" panose="02020603050405020304" pitchFamily="18" charset="0"/>
              </a:rPr>
              <a:t>, we gain insights into emotional impacts. </a:t>
            </a:r>
          </a:p>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This aligns with our goal of improving</a:t>
            </a:r>
            <a:r>
              <a:rPr lang="en-US" sz="2500" b="1" dirty="0">
                <a:latin typeface="Times New Roman" panose="02020603050405020304" pitchFamily="18" charset="0"/>
                <a:cs typeface="Times New Roman" panose="02020603050405020304" pitchFamily="18" charset="0"/>
              </a:rPr>
              <a:t> user experience</a:t>
            </a:r>
            <a:r>
              <a:rPr lang="en-US" sz="2500" dirty="0">
                <a:latin typeface="Times New Roman" panose="02020603050405020304" pitchFamily="18" charset="0"/>
                <a:cs typeface="Times New Roman" panose="02020603050405020304" pitchFamily="18" charset="0"/>
              </a:rPr>
              <a:t>, promoting mobility, and ensuring compliance. Our AI-driven analytics provide actionable insights for proactive decision-making. </a:t>
            </a:r>
          </a:p>
        </p:txBody>
      </p:sp>
    </p:spTree>
    <p:extLst>
      <p:ext uri="{BB962C8B-B14F-4D97-AF65-F5344CB8AC3E}">
        <p14:creationId xmlns:p14="http://schemas.microsoft.com/office/powerpoint/2010/main" val="1672017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471948" y="333595"/>
            <a:ext cx="5624051" cy="888376"/>
          </a:xfrm>
        </p:spPr>
        <p:txBody>
          <a:bodyPr>
            <a:normAutofit/>
          </a:bodyPr>
          <a:lstStyle/>
          <a:p>
            <a:r>
              <a:rPr lang="en-US" sz="3000" b="1" dirty="0">
                <a:latin typeface="Times New Roman" panose="02020603050405020304" pitchFamily="18" charset="0"/>
                <a:cs typeface="Times New Roman" panose="02020603050405020304" pitchFamily="18" charset="0"/>
              </a:rPr>
              <a:t>Objectives </a:t>
            </a:r>
            <a:endParaRPr lang="en-US" sz="3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D0AFA93-9F3B-9F16-27CE-96A1956186DF}"/>
              </a:ext>
            </a:extLst>
          </p:cNvPr>
          <p:cNvSpPr txBox="1"/>
          <p:nvPr/>
        </p:nvSpPr>
        <p:spPr>
          <a:xfrm>
            <a:off x="646043" y="1401417"/>
            <a:ext cx="5247861" cy="553998"/>
          </a:xfrm>
          <a:prstGeom prst="rect">
            <a:avLst/>
          </a:prstGeom>
          <a:noFill/>
        </p:spPr>
        <p:txBody>
          <a:bodyPr wrap="square" rtlCol="0">
            <a:spAutoFit/>
          </a:bodyPr>
          <a:lstStyle/>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61BE429-9659-1604-0EE8-122B28EBA221}"/>
              </a:ext>
            </a:extLst>
          </p:cNvPr>
          <p:cNvSpPr txBox="1"/>
          <p:nvPr/>
        </p:nvSpPr>
        <p:spPr>
          <a:xfrm>
            <a:off x="471948" y="1401417"/>
            <a:ext cx="5989812" cy="5078313"/>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Understanding the Human Impact: </a:t>
            </a:r>
            <a:r>
              <a:rPr lang="en-US" dirty="0">
                <a:latin typeface="Times New Roman" panose="02020603050405020304" pitchFamily="18" charset="0"/>
                <a:cs typeface="Times New Roman" panose="02020603050405020304" pitchFamily="18" charset="0"/>
              </a:rPr>
              <a:t>Layoffs in today's economy deeply affect individuals and organizations. Analyzing layoff stories unveils the emotional and social challenges faced by those impacted, providing crucial insights into the human side of job loss.</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Identifying Trends and Patterns: </a:t>
            </a:r>
            <a:r>
              <a:rPr lang="en-US" dirty="0">
                <a:latin typeface="Times New Roman" panose="02020603050405020304" pitchFamily="18" charset="0"/>
                <a:cs typeface="Times New Roman" panose="02020603050405020304" pitchFamily="18" charset="0"/>
              </a:rPr>
              <a:t>Systematic analysis of layoff stories reveals recurring trends across industries and regions.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Evaluating Organizational Practices: </a:t>
            </a:r>
            <a:r>
              <a:rPr lang="en-US" dirty="0">
                <a:latin typeface="Times New Roman" panose="02020603050405020304" pitchFamily="18" charset="0"/>
                <a:cs typeface="Times New Roman" panose="02020603050405020304" pitchFamily="18" charset="0"/>
              </a:rPr>
              <a:t>The examination of layoff stories allows for an assessment of organizational responses, including communication strategies and support mechanisms.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Informing Strategic Decision-making: </a:t>
            </a:r>
            <a:r>
              <a:rPr lang="en-US" dirty="0">
                <a:latin typeface="Times New Roman" panose="02020603050405020304" pitchFamily="18" charset="0"/>
                <a:cs typeface="Times New Roman" panose="02020603050405020304" pitchFamily="18" charset="0"/>
              </a:rPr>
              <a:t>Insights from layoff story analysis empower policymakers, industry leaders, and HR professionals to develop effective strategies.</a:t>
            </a:r>
          </a:p>
        </p:txBody>
      </p:sp>
    </p:spTree>
    <p:extLst>
      <p:ext uri="{BB962C8B-B14F-4D97-AF65-F5344CB8AC3E}">
        <p14:creationId xmlns:p14="http://schemas.microsoft.com/office/powerpoint/2010/main" val="393043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410790" y="182881"/>
            <a:ext cx="8882742" cy="470262"/>
          </a:xfrm>
        </p:spPr>
        <p:txBody>
          <a:bodyPr>
            <a:noAutofit/>
          </a:bodyPr>
          <a:lstStyle/>
          <a:p>
            <a:r>
              <a:rPr lang="en-US" sz="3000" b="1" i="0" u="none" strike="noStrike" dirty="0">
                <a:effectLst/>
                <a:latin typeface="Times New Roman" panose="02020603050405020304" pitchFamily="18" charset="0"/>
              </a:rPr>
              <a:t>Methodology</a:t>
            </a:r>
            <a:endParaRPr lang="en-US" sz="3000" b="1" dirty="0"/>
          </a:p>
        </p:txBody>
      </p:sp>
      <p:sp>
        <p:nvSpPr>
          <p:cNvPr id="4" name="AutoShape 2">
            <a:extLst>
              <a:ext uri="{FF2B5EF4-FFF2-40B4-BE49-F238E27FC236}">
                <a16:creationId xmlns:a16="http://schemas.microsoft.com/office/drawing/2014/main" id="{D81DD9DD-2F82-FCDF-1B55-A53A8FEFBF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D63BDA79-7C5B-76E4-8C72-C477E0AADC94}"/>
              </a:ext>
            </a:extLst>
          </p:cNvPr>
          <p:cNvSpPr txBox="1"/>
          <p:nvPr/>
        </p:nvSpPr>
        <p:spPr>
          <a:xfrm>
            <a:off x="1314994" y="853440"/>
            <a:ext cx="10781212" cy="1862048"/>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Collect datasets: </a:t>
            </a:r>
            <a:r>
              <a:rPr lang="en-US" sz="1800" i="0" u="none" strike="noStrike" dirty="0">
                <a:solidFill>
                  <a:srgbClr val="000000"/>
                </a:solidFill>
                <a:effectLst/>
                <a:latin typeface="Times New Roman" panose="02020603050405020304" pitchFamily="18" charset="0"/>
                <a:cs typeface="Times New Roman" panose="02020603050405020304" pitchFamily="18" charset="0"/>
              </a:rPr>
              <a:t>Reddit layoff stories, Twitter layoff stories, Kaggle layoff data,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employee feedback, social media posts, textual data related to layoffs.</a:t>
            </a:r>
          </a:p>
          <a:p>
            <a:pPr marL="285750" indent="-285750" rtl="0" fontAlgn="base">
              <a:spcBef>
                <a:spcPts val="1000"/>
              </a:spcBef>
              <a:spcAft>
                <a:spcPts val="0"/>
              </a:spcAft>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Utilize advanced AI techniques: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Machine learning </a:t>
            </a:r>
            <a:r>
              <a:rPr lang="en-US" dirty="0">
                <a:solidFill>
                  <a:srgbClr val="000000"/>
                </a:solidFill>
                <a:latin typeface="Times New Roman" panose="02020603050405020304" pitchFamily="18" charset="0"/>
                <a:cs typeface="Times New Roman" panose="02020603050405020304" pitchFamily="18" charset="0"/>
              </a:rPr>
              <a:t>libraires and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models for sentiment analysis.</a:t>
            </a:r>
            <a:endParaRPr lang="en-US" sz="1800" dirty="0">
              <a:solidFill>
                <a:srgbClr val="000000"/>
              </a:solidFill>
              <a:latin typeface="Times New Roman" panose="02020603050405020304" pitchFamily="18" charset="0"/>
              <a:cs typeface="Times New Roman" panose="02020603050405020304" pitchFamily="18" charset="0"/>
            </a:endParaRPr>
          </a:p>
          <a:p>
            <a:pPr marL="285750" indent="-285750" rtl="0" fontAlgn="base">
              <a:spcBef>
                <a:spcPts val="100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Analyze textual data to extract sentiments and emotional responses regarding layoffs.</a:t>
            </a:r>
          </a:p>
          <a:p>
            <a:pPr marL="285750" indent="-285750" rtl="0" fontAlgn="base">
              <a:spcBef>
                <a:spcPts val="1000"/>
              </a:spcBef>
              <a:spcAft>
                <a:spcPts val="0"/>
              </a:spcAf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 </a:t>
            </a:r>
            <a:r>
              <a:rPr lang="en-US" b="1" dirty="0">
                <a:solidFill>
                  <a:srgbClr val="000000"/>
                </a:solidFill>
                <a:latin typeface="Times New Roman" panose="02020603050405020304" pitchFamily="18" charset="0"/>
                <a:cs typeface="Times New Roman" panose="02020603050405020304" pitchFamily="18" charset="0"/>
              </a:rPr>
              <a:t>Model Integration:</a:t>
            </a:r>
            <a:r>
              <a:rPr lang="en-US" dirty="0">
                <a:solidFill>
                  <a:srgbClr val="000000"/>
                </a:solidFill>
                <a:latin typeface="Times New Roman" panose="02020603050405020304" pitchFamily="18" charset="0"/>
                <a:cs typeface="Times New Roman" panose="02020603050405020304" pitchFamily="18" charset="0"/>
              </a:rPr>
              <a:t> GPT-3.5, llm for intelligent data analysis and interpretation.</a:t>
            </a:r>
          </a:p>
        </p:txBody>
      </p:sp>
      <p:pic>
        <p:nvPicPr>
          <p:cNvPr id="7" name="Picture 6" descr="A diagram of a company">
            <a:extLst>
              <a:ext uri="{FF2B5EF4-FFF2-40B4-BE49-F238E27FC236}">
                <a16:creationId xmlns:a16="http://schemas.microsoft.com/office/drawing/2014/main" id="{29D2F3FF-484A-8DFD-2EA8-9840329DB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316" y="3276600"/>
            <a:ext cx="2981252" cy="2727960"/>
          </a:xfrm>
          <a:prstGeom prst="rect">
            <a:avLst/>
          </a:prstGeom>
        </p:spPr>
      </p:pic>
      <p:pic>
        <p:nvPicPr>
          <p:cNvPr id="9" name="Picture 8" descr="A diagram of a diagram">
            <a:extLst>
              <a:ext uri="{FF2B5EF4-FFF2-40B4-BE49-F238E27FC236}">
                <a16:creationId xmlns:a16="http://schemas.microsoft.com/office/drawing/2014/main" id="{0160C477-0C0F-5A3E-C361-25B036ED7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099" y="3429000"/>
            <a:ext cx="6812978" cy="2575560"/>
          </a:xfrm>
          <a:prstGeom prst="rect">
            <a:avLst/>
          </a:prstGeom>
        </p:spPr>
      </p:pic>
    </p:spTree>
    <p:extLst>
      <p:ext uri="{BB962C8B-B14F-4D97-AF65-F5344CB8AC3E}">
        <p14:creationId xmlns:p14="http://schemas.microsoft.com/office/powerpoint/2010/main" val="167993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123156" y="128413"/>
            <a:ext cx="6241651" cy="1123917"/>
          </a:xfrm>
          <a:noFill/>
        </p:spPr>
        <p:txBody>
          <a:bodyPr anchor="ctr"/>
          <a:lstStyle/>
          <a:p>
            <a:r>
              <a:rPr lang="en-US" sz="2800" b="1" dirty="0">
                <a:latin typeface="Times New Roman" panose="02020603050405020304" pitchFamily="18" charset="0"/>
                <a:cs typeface="Times New Roman" panose="02020603050405020304" pitchFamily="18" charset="0"/>
              </a:rPr>
              <a:t>Dataset</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974036"/>
            <a:ext cx="6241650" cy="4886834"/>
          </a:xfrm>
          <a:noFill/>
        </p:spPr>
        <p:txBody>
          <a:bodyPr vert="horz" lIns="91440" tIns="45720" rIns="91440" bIns="45720" rtlCol="0" anchor="t">
            <a:noAutofit/>
          </a:bodyPr>
          <a:lstStyle/>
          <a:p>
            <a:pPr algn="just">
              <a:lnSpc>
                <a:spcPct val="120000"/>
              </a:lnSpc>
              <a:buFont typeface="Wingdings" panose="05000000000000000000" pitchFamily="2" charset="2"/>
              <a:buChar char="Ø"/>
            </a:pPr>
            <a:r>
              <a:rPr lang="en-US" sz="1500" b="1" i="0" dirty="0">
                <a:effectLst/>
                <a:latin typeface="Times New Roman" panose="02020603050405020304" pitchFamily="18" charset="0"/>
                <a:cs typeface="Times New Roman" panose="02020603050405020304" pitchFamily="18" charset="0"/>
              </a:rPr>
              <a:t>Raw Data of Layoffs:</a:t>
            </a:r>
            <a:r>
              <a:rPr lang="en-US" sz="1500" b="0" i="0" dirty="0">
                <a:effectLst/>
                <a:latin typeface="Times New Roman" panose="02020603050405020304" pitchFamily="18" charset="0"/>
                <a:cs typeface="Times New Roman" panose="02020603050405020304" pitchFamily="18" charset="0"/>
              </a:rPr>
              <a:t> This foundational dataset contains essential information regarding employee layoffs, including employee names, affected departments, layoff dates, and reasons for termination.</a:t>
            </a:r>
          </a:p>
          <a:p>
            <a:pPr algn="just">
              <a:lnSpc>
                <a:spcPct val="120000"/>
              </a:lnSpc>
              <a:buFont typeface="Wingdings" panose="05000000000000000000" pitchFamily="2" charset="2"/>
              <a:buChar char="Ø"/>
            </a:pPr>
            <a:r>
              <a:rPr lang="en-US" sz="1500" b="1" i="0" dirty="0">
                <a:effectLst/>
                <a:latin typeface="Times New Roman" panose="02020603050405020304" pitchFamily="18" charset="0"/>
                <a:cs typeface="Times New Roman" panose="02020603050405020304" pitchFamily="18" charset="0"/>
              </a:rPr>
              <a:t>Raw Data from Employee Tweets:</a:t>
            </a:r>
            <a:r>
              <a:rPr lang="en-US" sz="1500" b="0" i="0" dirty="0">
                <a:effectLst/>
                <a:latin typeface="Times New Roman" panose="02020603050405020304" pitchFamily="18" charset="0"/>
                <a:cs typeface="Times New Roman" panose="02020603050405020304" pitchFamily="18" charset="0"/>
              </a:rPr>
              <a:t> An unstructured dataset capturing employee feedback, sentiments, and perceptions related to HR activities through textual data from employee tweets.</a:t>
            </a:r>
          </a:p>
          <a:p>
            <a:pPr algn="just">
              <a:lnSpc>
                <a:spcPct val="120000"/>
              </a:lnSpc>
              <a:buFont typeface="Wingdings" panose="05000000000000000000" pitchFamily="2" charset="2"/>
              <a:buChar char="Ø"/>
            </a:pPr>
            <a:r>
              <a:rPr lang="en-US" sz="1500" b="1" i="0" dirty="0">
                <a:effectLst/>
                <a:latin typeface="Times New Roman" panose="02020603050405020304" pitchFamily="18" charset="0"/>
                <a:cs typeface="Times New Roman" panose="02020603050405020304" pitchFamily="18" charset="0"/>
              </a:rPr>
              <a:t>Processed Data:</a:t>
            </a:r>
            <a:r>
              <a:rPr lang="en-US" sz="1500" b="0" i="0" dirty="0">
                <a:effectLst/>
                <a:latin typeface="Times New Roman" panose="02020603050405020304" pitchFamily="18" charset="0"/>
                <a:cs typeface="Times New Roman" panose="02020603050405020304" pitchFamily="18" charset="0"/>
              </a:rPr>
              <a:t> The raw datasets undergo processing and transformation to prepare them for analysis and model training.</a:t>
            </a:r>
          </a:p>
          <a:p>
            <a:pPr algn="just">
              <a:lnSpc>
                <a:spcPct val="120000"/>
              </a:lnSpc>
              <a:buFont typeface="Courier New" panose="02070309020205020404" pitchFamily="49" charset="0"/>
              <a:buChar char="o"/>
            </a:pPr>
            <a:r>
              <a:rPr lang="en-US" sz="1500" b="1" i="0" dirty="0">
                <a:solidFill>
                  <a:srgbClr val="29261B"/>
                </a:solidFill>
                <a:effectLst/>
                <a:latin typeface="+mj-lt"/>
                <a:cs typeface="Times New Roman" panose="02020603050405020304" pitchFamily="18" charset="0"/>
                <a:hlinkClick r:id="rId5"/>
              </a:rPr>
              <a:t>https://github.com/arslan719/Capstone_Project_5588/blob/main/Phase3.2/data_raw/layoffs_data.csv</a:t>
            </a:r>
            <a:endParaRPr lang="en-US" sz="1500" b="1" i="0" dirty="0">
              <a:solidFill>
                <a:srgbClr val="29261B"/>
              </a:solidFill>
              <a:effectLst/>
              <a:latin typeface="+mj-lt"/>
              <a:cs typeface="Times New Roman" panose="02020603050405020304" pitchFamily="18" charset="0"/>
            </a:endParaRPr>
          </a:p>
          <a:p>
            <a:pPr algn="just">
              <a:lnSpc>
                <a:spcPct val="120000"/>
              </a:lnSpc>
              <a:buFont typeface="Courier New" panose="02070309020205020404" pitchFamily="49" charset="0"/>
              <a:buChar char="o"/>
            </a:pPr>
            <a:r>
              <a:rPr lang="en-US" sz="1500" b="1" i="0" dirty="0">
                <a:solidFill>
                  <a:srgbClr val="29261B"/>
                </a:solidFill>
                <a:effectLst/>
                <a:latin typeface="+mj-lt"/>
                <a:cs typeface="Times New Roman" panose="02020603050405020304" pitchFamily="18" charset="0"/>
                <a:hlinkClick r:id="rId6"/>
              </a:rPr>
              <a:t>https://github.com/arslan719/Capstone_Project_5588/blob/main/Phase3.2/data_raw/tweets.csv</a:t>
            </a:r>
            <a:endParaRPr lang="en-US" sz="1500" b="1" i="0" dirty="0">
              <a:solidFill>
                <a:srgbClr val="29261B"/>
              </a:solidFill>
              <a:effectLst/>
              <a:latin typeface="+mj-lt"/>
              <a:cs typeface="Times New Roman" panose="02020603050405020304" pitchFamily="18" charset="0"/>
            </a:endParaRPr>
          </a:p>
          <a:p>
            <a:pPr algn="just">
              <a:lnSpc>
                <a:spcPct val="120000"/>
              </a:lnSpc>
              <a:buFont typeface="Courier New" panose="02070309020205020404" pitchFamily="49" charset="0"/>
              <a:buChar char="o"/>
            </a:pPr>
            <a:r>
              <a:rPr lang="en-US" sz="1500" b="1" i="0" dirty="0">
                <a:solidFill>
                  <a:srgbClr val="29261B"/>
                </a:solidFill>
                <a:effectLst/>
                <a:latin typeface="+mj-lt"/>
                <a:cs typeface="Times New Roman" panose="02020603050405020304" pitchFamily="18" charset="0"/>
                <a:hlinkClick r:id="rId7"/>
              </a:rPr>
              <a:t>https://github.com/arslan719/Capstone_Project_5588/blob/main/Phase3.2/data_raw/reddit_layoff.csv</a:t>
            </a:r>
            <a:r>
              <a:rPr lang="en-US" sz="1500" b="1" i="0" dirty="0">
                <a:solidFill>
                  <a:srgbClr val="29261B"/>
                </a:solidFill>
                <a:effectLst/>
                <a:latin typeface="+mj-lt"/>
                <a:cs typeface="Times New Roman" panose="02020603050405020304" pitchFamily="18" charset="0"/>
              </a:rPr>
              <a:t> </a:t>
            </a:r>
          </a:p>
          <a:p>
            <a:pPr marL="0" indent="0" algn="just">
              <a:lnSpc>
                <a:spcPct val="120000"/>
              </a:lnSpc>
              <a:buNone/>
            </a:pPr>
            <a:endParaRPr lang="en-US" sz="1500" b="0" i="0" dirty="0">
              <a:solidFill>
                <a:srgbClr val="29261B"/>
              </a:solidFill>
              <a:effectLst/>
              <a:latin typeface="+mj-lt"/>
              <a:cs typeface="Times New Roman" panose="02020603050405020304" pitchFamily="18" charset="0"/>
            </a:endParaRPr>
          </a:p>
          <a:p>
            <a:pPr algn="just">
              <a:lnSpc>
                <a:spcPct val="150000"/>
              </a:lnSpc>
              <a:buFont typeface="Wingdings" panose="05000000000000000000" pitchFamily="2" charset="2"/>
              <a:buChar char="Ø"/>
            </a:pPr>
            <a:endParaRPr lang="en-US" sz="1500" b="0" i="0" dirty="0">
              <a:solidFill>
                <a:srgbClr val="29261B"/>
              </a:solidFill>
              <a:effectLst/>
              <a:latin typeface="+mj-lt"/>
              <a:cs typeface="Times New Roman" panose="02020603050405020304" pitchFamily="18" charset="0"/>
            </a:endParaRPr>
          </a:p>
        </p:txBody>
      </p:sp>
    </p:spTree>
    <p:extLst>
      <p:ext uri="{BB962C8B-B14F-4D97-AF65-F5344CB8AC3E}">
        <p14:creationId xmlns:p14="http://schemas.microsoft.com/office/powerpoint/2010/main" val="366667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BCA2A-1CB8-657A-9846-78840FAA466C}"/>
              </a:ext>
            </a:extLst>
          </p:cNvPr>
          <p:cNvSpPr>
            <a:spLocks noGrp="1"/>
          </p:cNvSpPr>
          <p:nvPr>
            <p:ph type="title"/>
          </p:nvPr>
        </p:nvSpPr>
        <p:spPr>
          <a:xfrm>
            <a:off x="6219464" y="365760"/>
            <a:ext cx="5134336" cy="926327"/>
          </a:xfrm>
        </p:spPr>
        <p:txBody>
          <a:bodyPr/>
          <a:lstStyle/>
          <a:p>
            <a:r>
              <a:rPr lang="en-US" sz="2800" b="1" dirty="0">
                <a:latin typeface="Times New Roman" panose="02020603050405020304" pitchFamily="18" charset="0"/>
                <a:cs typeface="Times New Roman" panose="02020603050405020304" pitchFamily="18" charset="0"/>
              </a:rPr>
              <a:t>Raw Data of Layoffs</a:t>
            </a:r>
          </a:p>
        </p:txBody>
      </p:sp>
      <p:pic>
        <p:nvPicPr>
          <p:cNvPr id="6" name="Content Placeholder 5">
            <a:extLst>
              <a:ext uri="{FF2B5EF4-FFF2-40B4-BE49-F238E27FC236}">
                <a16:creationId xmlns:a16="http://schemas.microsoft.com/office/drawing/2014/main" id="{308E43B1-82F6-1BF4-B9C7-0B68335100CA}"/>
              </a:ext>
            </a:extLst>
          </p:cNvPr>
          <p:cNvPicPr>
            <a:picLocks noGrp="1" noChangeAspect="1"/>
          </p:cNvPicPr>
          <p:nvPr>
            <p:ph sz="quarter" idx="15"/>
          </p:nvPr>
        </p:nvPicPr>
        <p:blipFill rotWithShape="1">
          <a:blip r:embed="rId2"/>
          <a:srcRect l="4155" t="9822"/>
          <a:stretch/>
        </p:blipFill>
        <p:spPr>
          <a:xfrm>
            <a:off x="0" y="69574"/>
            <a:ext cx="5972537" cy="6211955"/>
          </a:xfrm>
        </p:spPr>
      </p:pic>
      <p:sp>
        <p:nvSpPr>
          <p:cNvPr id="4" name="Content Placeholder 3">
            <a:extLst>
              <a:ext uri="{FF2B5EF4-FFF2-40B4-BE49-F238E27FC236}">
                <a16:creationId xmlns:a16="http://schemas.microsoft.com/office/drawing/2014/main" id="{A3F4C70B-09F4-82A6-45CB-981D27A81B74}"/>
              </a:ext>
            </a:extLst>
          </p:cNvPr>
          <p:cNvSpPr>
            <a:spLocks noGrp="1"/>
          </p:cNvSpPr>
          <p:nvPr>
            <p:ph sz="quarter" idx="16"/>
          </p:nvPr>
        </p:nvSpPr>
        <p:spPr>
          <a:xfrm>
            <a:off x="6219464" y="1540565"/>
            <a:ext cx="5134335" cy="3040144"/>
          </a:xfrm>
        </p:spPr>
        <p:txBody>
          <a:bodyPr>
            <a:normAutofit/>
          </a:bodyPr>
          <a:lstStyle/>
          <a:p>
            <a:pPr algn="just"/>
            <a:r>
              <a:rPr lang="en-US" dirty="0">
                <a:latin typeface="Times New Roman" panose="02020603050405020304" pitchFamily="18" charset="0"/>
                <a:cs typeface="Times New Roman" panose="02020603050405020304" pitchFamily="18" charset="0"/>
              </a:rPr>
              <a:t>The core dataset contains comprehensive details of employee layoffs, including names, affected departments, termination dates, and reasons. By integrating this data with employee feedback and sentiment analysis, the dashboard offers HR professionals insights into emotional impacts, aiding informed decision-making during layoffs.</a:t>
            </a:r>
          </a:p>
          <a:p>
            <a:pPr algn="just"/>
            <a:endParaRPr lang="en-US" sz="15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87FB09EA-C7EC-B763-CCA7-FF0B899EC97F}"/>
              </a:ext>
            </a:extLst>
          </p:cNvPr>
          <p:cNvSpPr>
            <a:spLocks noGrp="1"/>
          </p:cNvSpPr>
          <p:nvPr>
            <p:ph type="sldNum" sz="quarter" idx="12"/>
          </p:nvPr>
        </p:nvSpPr>
        <p:spPr/>
        <p:txBody>
          <a:bodyPr/>
          <a:lstStyle/>
          <a:p>
            <a:fld id="{CBD12358-51D2-46B3-9BDE-DF29528B9454}" type="slidenum">
              <a:rPr lang="en-US" smtClean="0"/>
              <a:t>9</a:t>
            </a:fld>
            <a:endParaRPr lang="en-US"/>
          </a:p>
        </p:txBody>
      </p:sp>
    </p:spTree>
    <p:extLst>
      <p:ext uri="{BB962C8B-B14F-4D97-AF65-F5344CB8AC3E}">
        <p14:creationId xmlns:p14="http://schemas.microsoft.com/office/powerpoint/2010/main" val="863092803"/>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{8DC2A748-D1ED-4746-A868-CF1C2443C7A5}tf55661986_win32</Template>
  <TotalTime>3190</TotalTime>
  <Words>947</Words>
  <Application>Microsoft Office PowerPoint</Application>
  <PresentationFormat>Widescreen</PresentationFormat>
  <Paragraphs>101</Paragraphs>
  <Slides>21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Arial</vt:lpstr>
      <vt:lpstr>Calibri</vt:lpstr>
      <vt:lpstr>Calibri Light</vt:lpstr>
      <vt:lpstr>Courier New</vt:lpstr>
      <vt:lpstr>Linux Libertine</vt:lpstr>
      <vt:lpstr>Times New Roman</vt:lpstr>
      <vt:lpstr>Wingdings</vt:lpstr>
      <vt:lpstr>Custom</vt:lpstr>
      <vt:lpstr>Humanalytics  Empowering HR with Sentiment Analysis on Layoffs   </vt:lpstr>
      <vt:lpstr>PowerPoint Presentation</vt:lpstr>
      <vt:lpstr>https://github.com/arslan719/Capstone_Project_5588/tree/main/Assignment5.2   </vt:lpstr>
      <vt:lpstr>Member Contribution</vt:lpstr>
      <vt:lpstr>INTRODUCTION</vt:lpstr>
      <vt:lpstr>PowerPoint Presentation</vt:lpstr>
      <vt:lpstr>PowerPoint Presentation</vt:lpstr>
      <vt:lpstr>Dataset</vt:lpstr>
      <vt:lpstr>Raw Data of Layoffs</vt:lpstr>
      <vt:lpstr>PowerPoint Presentation</vt:lpstr>
      <vt:lpstr>Data Cleaning</vt:lpstr>
      <vt:lpstr>Visual representation of Layoffs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Missouri–Kansas City  Humanalytics: Empowering HR with    Sentiment     Analysis on Layoffs</dc:title>
  <dc:creator>Ramya Thambabattula</dc:creator>
  <cp:lastModifiedBy>Ramya Thambabattula</cp:lastModifiedBy>
  <cp:revision>128</cp:revision>
  <dcterms:created xsi:type="dcterms:W3CDTF">2024-04-03T23:56:00Z</dcterms:created>
  <dcterms:modified xsi:type="dcterms:W3CDTF">2024-05-09T04:56:03Z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